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9"/>
  </p:notesMasterIdLst>
  <p:sldIdLst>
    <p:sldId id="256" r:id="rId5"/>
    <p:sldId id="276" r:id="rId6"/>
    <p:sldId id="259" r:id="rId7"/>
    <p:sldId id="10472" r:id="rId8"/>
    <p:sldId id="260" r:id="rId9"/>
    <p:sldId id="261" r:id="rId10"/>
    <p:sldId id="10470" r:id="rId11"/>
    <p:sldId id="2146448613" r:id="rId12"/>
    <p:sldId id="8817" r:id="rId13"/>
    <p:sldId id="2146448616" r:id="rId14"/>
    <p:sldId id="10479" r:id="rId15"/>
    <p:sldId id="10480" r:id="rId16"/>
    <p:sldId id="2146448620" r:id="rId17"/>
    <p:sldId id="9082" r:id="rId18"/>
    <p:sldId id="9073" r:id="rId19"/>
    <p:sldId id="2146448621" r:id="rId20"/>
    <p:sldId id="2146448622" r:id="rId21"/>
    <p:sldId id="556" r:id="rId22"/>
    <p:sldId id="10474" r:id="rId23"/>
    <p:sldId id="2146448600" r:id="rId24"/>
    <p:sldId id="2146448604" r:id="rId25"/>
    <p:sldId id="10476" r:id="rId26"/>
    <p:sldId id="10482" r:id="rId27"/>
    <p:sldId id="10481" r:id="rId28"/>
    <p:sldId id="9070" r:id="rId29"/>
    <p:sldId id="2146448602" r:id="rId30"/>
    <p:sldId id="2146448606" r:id="rId31"/>
    <p:sldId id="2146448607" r:id="rId32"/>
    <p:sldId id="2146448608" r:id="rId33"/>
    <p:sldId id="2146448610" r:id="rId34"/>
    <p:sldId id="2146448609" r:id="rId35"/>
    <p:sldId id="2146448617" r:id="rId36"/>
    <p:sldId id="9067" r:id="rId37"/>
    <p:sldId id="2146448612" r:id="rId38"/>
    <p:sldId id="9078" r:id="rId39"/>
    <p:sldId id="9079" r:id="rId40"/>
    <p:sldId id="9080" r:id="rId41"/>
    <p:sldId id="9081" r:id="rId42"/>
    <p:sldId id="2146448601" r:id="rId43"/>
    <p:sldId id="2146448614" r:id="rId44"/>
    <p:sldId id="10488" r:id="rId45"/>
    <p:sldId id="2146448619" r:id="rId46"/>
    <p:sldId id="279" r:id="rId47"/>
    <p:sldId id="1049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Warburton" initials="DW" lastIdx="3" clrIdx="0">
    <p:extLst>
      <p:ext uri="{19B8F6BF-5375-455C-9EA6-DF929625EA0E}">
        <p15:presenceInfo xmlns:p15="http://schemas.microsoft.com/office/powerpoint/2012/main" userId="David Warburt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089CF"/>
    <a:srgbClr val="3B528B"/>
    <a:srgbClr val="000000"/>
    <a:srgbClr val="440154"/>
    <a:srgbClr val="FDE725"/>
    <a:srgbClr val="5EC962"/>
    <a:srgbClr val="21918C"/>
    <a:srgbClr val="E20612"/>
    <a:srgbClr val="2DC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87F56D-FED8-4B9F-8A17-B3E33E132BE5}" v="1671" dt="2022-05-19T13:02:07.615"/>
    <p1510:client id="{B2B61525-F3ED-AE48-86A1-1B5CFB7D59F1}" v="36" dt="2022-05-19T14:07:45.3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–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76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f5-my.sharepoint.com/personal/s_vinberg_f5_com/Documents/Microsoft%20Teams%20Chat%20Files/hashing_algo_cred_spill_0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Attack Types</c:v>
                </c:pt>
              </c:strCache>
            </c:strRef>
          </c:tx>
          <c:spPr>
            <a:solidFill>
              <a:srgbClr val="440154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DoS</c:v>
                </c:pt>
                <c:pt idx="1">
                  <c:v>Credentials</c:v>
                </c:pt>
                <c:pt idx="2">
                  <c:v>Web</c:v>
                </c:pt>
                <c:pt idx="3">
                  <c:v>Malware</c:v>
                </c:pt>
                <c:pt idx="4">
                  <c:v>Config error</c:v>
                </c:pt>
                <c:pt idx="5">
                  <c:v>Scanned</c:v>
                </c:pt>
                <c:pt idx="6">
                  <c:v>DNS</c:v>
                </c:pt>
                <c:pt idx="7">
                  <c:v>Spam relay</c:v>
                </c:pt>
                <c:pt idx="8">
                  <c:v>Vuln</c:v>
                </c:pt>
                <c:pt idx="9">
                  <c:v>FTP attack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0.433</c:v>
                </c:pt>
                <c:pt idx="1">
                  <c:v>0.39300000000000002</c:v>
                </c:pt>
                <c:pt idx="2">
                  <c:v>6.7000000000000004E-2</c:v>
                </c:pt>
                <c:pt idx="3">
                  <c:v>6.2E-2</c:v>
                </c:pt>
                <c:pt idx="4">
                  <c:v>2.1000000000000001E-2</c:v>
                </c:pt>
                <c:pt idx="5">
                  <c:v>7.0000000000000001E-3</c:v>
                </c:pt>
                <c:pt idx="6">
                  <c:v>7.0000000000000001E-3</c:v>
                </c:pt>
                <c:pt idx="7">
                  <c:v>5.0000000000000001E-3</c:v>
                </c:pt>
                <c:pt idx="8">
                  <c:v>2E-3</c:v>
                </c:pt>
                <c:pt idx="9">
                  <c:v>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E1-4902-ACCB-188377FA75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08438351"/>
        <c:axId val="1908426287"/>
      </c:barChart>
      <c:catAx>
        <c:axId val="190843835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eusa Next Condensed" pitchFamily="50" charset="0"/>
                <a:ea typeface="+mn-ea"/>
                <a:cs typeface="+mn-cs"/>
              </a:defRPr>
            </a:pPr>
            <a:endParaRPr lang="en-US"/>
          </a:p>
        </c:txPr>
        <c:crossAx val="1908426287"/>
        <c:crosses val="autoZero"/>
        <c:auto val="1"/>
        <c:lblAlgn val="ctr"/>
        <c:lblOffset val="100"/>
        <c:noMultiLvlLbl val="0"/>
      </c:catAx>
      <c:valAx>
        <c:axId val="19084262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eusa Next Condensed" pitchFamily="50" charset="0"/>
                <a:ea typeface="+mn-ea"/>
                <a:cs typeface="+mn-cs"/>
              </a:defRPr>
            </a:pPr>
            <a:endParaRPr lang="en-US"/>
          </a:p>
        </c:txPr>
        <c:crossAx val="1908438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Neusa Next Condensed" pitchFamily="50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eusa Next Pro Condensed" pitchFamily="2" charset="77"/>
                <a:ea typeface="+mn-ea"/>
                <a:cs typeface="+mn-cs"/>
              </a:defRPr>
            </a:pPr>
            <a:r>
              <a:rPr lang="en-GB"/>
              <a:t>Credential Spill Incidents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eusa Next Pro Condensed" pitchFamily="2" charset="77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eusa Next Pro Condensed" pitchFamily="2" charset="77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summaries!$B$24:$F$24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summaries!$B$36:$F$36</c:f>
              <c:numCache>
                <c:formatCode>#,##0</c:formatCode>
                <c:ptCount val="5"/>
                <c:pt idx="0">
                  <c:v>52</c:v>
                </c:pt>
                <c:pt idx="1">
                  <c:v>49</c:v>
                </c:pt>
                <c:pt idx="2">
                  <c:v>101</c:v>
                </c:pt>
                <c:pt idx="3" formatCode="General">
                  <c:v>77</c:v>
                </c:pt>
                <c:pt idx="4">
                  <c:v>117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49-49D9-85C8-E3B6F0EFA4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48893064"/>
        <c:axId val="213295032"/>
      </c:barChart>
      <c:catAx>
        <c:axId val="448893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eusa Next Pro Condensed" pitchFamily="2" charset="77"/>
                <a:ea typeface="+mn-ea"/>
                <a:cs typeface="+mn-cs"/>
              </a:defRPr>
            </a:pPr>
            <a:endParaRPr lang="en-US"/>
          </a:p>
        </c:txPr>
        <c:crossAx val="213295032"/>
        <c:crosses val="autoZero"/>
        <c:auto val="1"/>
        <c:lblAlgn val="ctr"/>
        <c:lblOffset val="100"/>
        <c:noMultiLvlLbl val="0"/>
      </c:catAx>
      <c:valAx>
        <c:axId val="213295032"/>
        <c:scaling>
          <c:orientation val="minMax"/>
          <c:max val="1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eusa Next Pro Condensed" pitchFamily="2" charset="77"/>
                <a:ea typeface="+mn-ea"/>
                <a:cs typeface="+mn-cs"/>
              </a:defRPr>
            </a:pPr>
            <a:endParaRPr lang="en-US"/>
          </a:p>
        </c:txPr>
        <c:crossAx val="448893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 i="0">
          <a:latin typeface="Neusa Next Pro Condensed" pitchFamily="2" charset="77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4975829498614598E-3"/>
          <c:w val="0.95511792948760066"/>
          <c:h val="0.9230531751030478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Credentials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7089C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14D-4112-B909-092F0B7DD817}"/>
              </c:ext>
            </c:extLst>
          </c:dPt>
          <c:dPt>
            <c:idx val="1"/>
            <c:bubble3D val="0"/>
            <c:spPr>
              <a:solidFill>
                <a:srgbClr val="3B528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14D-4112-B909-092F0B7DD8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14D-4112-B909-092F0B7DD81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14D-4112-B909-092F0B7DD81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14D-4112-B909-092F0B7DD817}"/>
              </c:ext>
            </c:extLst>
          </c:dPt>
          <c:dLbls>
            <c:dLbl>
              <c:idx val="0"/>
              <c:layout>
                <c:manualLayout>
                  <c:x val="6.9836173178006125E-2"/>
                  <c:y val="-4.869194838211105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16725685049891"/>
                      <c:h val="0.1198710275007718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414D-4112-B909-092F0B7DD817}"/>
                </c:ext>
              </c:extLst>
            </c:dLbl>
            <c:dLbl>
              <c:idx val="1"/>
              <c:layout>
                <c:manualLayout>
                  <c:x val="-0.10832780979218205"/>
                  <c:y val="1.9109795445968955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056855247806781"/>
                      <c:h val="0.1198710275007718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14D-4112-B909-092F0B7DD8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Neusa Next Condensed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All logins</c:v>
                </c:pt>
                <c:pt idx="1">
                  <c:v>Used by customers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2900000000</c:v>
                </c:pt>
                <c:pt idx="1">
                  <c:v>980000000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4D-4112-B909-092F0B7DD81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35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  <a:latin typeface="Neusa Next Condensed" pitchFamily="50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4975829498614598E-3"/>
          <c:w val="0.95511792948760066"/>
          <c:h val="0.92305317510304785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Credentials</c:v>
                </c:pt>
              </c:strCache>
            </c:strRef>
          </c:tx>
          <c:spPr>
            <a:solidFill>
              <a:srgbClr val="440154"/>
            </a:solidFill>
            <a:ln>
              <a:noFill/>
            </a:ln>
          </c:spPr>
          <c:dPt>
            <c:idx val="0"/>
            <c:bubble3D val="0"/>
            <c:spPr>
              <a:solidFill>
                <a:srgbClr val="7089C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14D-4112-B909-092F0B7DD817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14D-4112-B909-092F0B7DD817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14D-4112-B909-092F0B7DD817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14D-4112-B909-092F0B7DD817}"/>
              </c:ext>
            </c:extLst>
          </c:dPt>
          <c:dPt>
            <c:idx val="4"/>
            <c:bubble3D val="0"/>
            <c:spPr>
              <a:solidFill>
                <a:srgbClr val="3B528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14D-4112-B909-092F0B7DD817}"/>
              </c:ext>
            </c:extLst>
          </c:dPt>
          <c:dLbls>
            <c:dLbl>
              <c:idx val="2"/>
              <c:layout>
                <c:manualLayout>
                  <c:x val="-0.12353565016369987"/>
                  <c:y val="-2.1915213627064905E-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14D-4112-B909-092F0B7DD817}"/>
                </c:ext>
              </c:extLst>
            </c:dLbl>
            <c:dLbl>
              <c:idx val="3"/>
              <c:layout>
                <c:manualLayout>
                  <c:x val="-0.1224997653050449"/>
                  <c:y val="5.887631604130442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14D-4112-B909-092F0B7DD8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Neusa Next Condensed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All logins</c:v>
                </c:pt>
                <c:pt idx="1">
                  <c:v>Used by customers</c:v>
                </c:pt>
                <c:pt idx="2">
                  <c:v>Used by customers and attackers</c:v>
                </c:pt>
                <c:pt idx="3">
                  <c:v>Used by attackers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2900000000</c:v>
                </c:pt>
                <c:pt idx="1">
                  <c:v>570000000</c:v>
                </c:pt>
                <c:pt idx="2">
                  <c:v>80000000</c:v>
                </c:pt>
                <c:pt idx="3">
                  <c:v>330000000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4D-4112-B909-092F0B7DD81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28"/>
        <c:splitType val="pos"/>
        <c:splitPos val="3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  <a:latin typeface="Neusa Next Condensed" pitchFamily="50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fishbone_analysis_2021!$AC$73</c:f>
              <c:strCache>
                <c:ptCount val="1"/>
                <c:pt idx="0">
                  <c:v>Access</c:v>
                </c:pt>
              </c:strCache>
            </c:strRef>
          </c:tx>
          <c:spPr>
            <a:solidFill>
              <a:srgbClr val="FDE725"/>
            </a:solidFill>
            <a:ln>
              <a:noFill/>
            </a:ln>
            <a:effectLst/>
          </c:spPr>
          <c:invertIfNegative val="0"/>
          <c:cat>
            <c:numRef>
              <c:f>fishbone_analysis_2021!$AE$72:$AH$72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fishbone_analysis_2021!$AE$73:$AH$73</c:f>
              <c:numCache>
                <c:formatCode>0.0%</c:formatCode>
                <c:ptCount val="4"/>
                <c:pt idx="0">
                  <c:v>0.49</c:v>
                </c:pt>
                <c:pt idx="1">
                  <c:v>0.51800000000000002</c:v>
                </c:pt>
                <c:pt idx="2">
                  <c:v>0.33760000000000001</c:v>
                </c:pt>
                <c:pt idx="3">
                  <c:v>0.32453825857519791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C4-4238-93FA-EDCD5466BAC9}"/>
            </c:ext>
          </c:extLst>
        </c:ser>
        <c:ser>
          <c:idx val="1"/>
          <c:order val="1"/>
          <c:tx>
            <c:strRef>
              <c:f>fishbone_analysis_2021!$AC$74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rgbClr val="8FD744"/>
            </a:solidFill>
            <a:ln>
              <a:noFill/>
            </a:ln>
            <a:effectLst/>
          </c:spPr>
          <c:invertIfNegative val="0"/>
          <c:cat>
            <c:numRef>
              <c:f>fishbone_analysis_2021!$AE$72:$AH$72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fishbone_analysis_2021!$AE$74:$AH$74</c:f>
              <c:numCache>
                <c:formatCode>0.0%</c:formatCode>
                <c:ptCount val="4"/>
                <c:pt idx="0">
                  <c:v>0.17</c:v>
                </c:pt>
                <c:pt idx="1">
                  <c:v>0.189</c:v>
                </c:pt>
                <c:pt idx="2">
                  <c:v>0.14399999999999999</c:v>
                </c:pt>
                <c:pt idx="3">
                  <c:v>0.10422163588390501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C4-4238-93FA-EDCD5466BAC9}"/>
            </c:ext>
          </c:extLst>
        </c:ser>
        <c:ser>
          <c:idx val="2"/>
          <c:order val="2"/>
          <c:tx>
            <c:strRef>
              <c:f>fishbone_analysis_2021!$AC$75</c:f>
              <c:strCache>
                <c:ptCount val="1"/>
                <c:pt idx="0">
                  <c:v>Accident</c:v>
                </c:pt>
              </c:strCache>
            </c:strRef>
          </c:tx>
          <c:spPr>
            <a:solidFill>
              <a:srgbClr val="35B779"/>
            </a:solidFill>
            <a:ln>
              <a:noFill/>
            </a:ln>
            <a:effectLst/>
          </c:spPr>
          <c:invertIfNegative val="0"/>
          <c:cat>
            <c:numRef>
              <c:f>fishbone_analysis_2021!$AE$72:$AH$72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fishbone_analysis_2021!$AE$75:$AH$75</c:f>
              <c:numCache>
                <c:formatCode>0.0%</c:formatCode>
                <c:ptCount val="4"/>
                <c:pt idx="0">
                  <c:v>0.14000000000000001</c:v>
                </c:pt>
                <c:pt idx="1">
                  <c:v>0.13</c:v>
                </c:pt>
                <c:pt idx="2">
                  <c:v>7.5200000000000003E-2</c:v>
                </c:pt>
                <c:pt idx="3">
                  <c:v>6.5963060686015831E-2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EC4-4238-93FA-EDCD5466BAC9}"/>
            </c:ext>
          </c:extLst>
        </c:ser>
        <c:ser>
          <c:idx val="3"/>
          <c:order val="3"/>
          <c:tx>
            <c:strRef>
              <c:f>fishbone_analysis_2021!$AC$76</c:f>
              <c:strCache>
                <c:ptCount val="1"/>
                <c:pt idx="0">
                  <c:v>Physical Breach</c:v>
                </c:pt>
              </c:strCache>
            </c:strRef>
          </c:tx>
          <c:spPr>
            <a:solidFill>
              <a:srgbClr val="21908C"/>
            </a:solidFill>
            <a:ln>
              <a:noFill/>
            </a:ln>
            <a:effectLst/>
          </c:spPr>
          <c:invertIfNegative val="0"/>
          <c:cat>
            <c:numRef>
              <c:f>fishbone_analysis_2021!$AE$72:$AH$72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fishbone_analysis_2021!$AE$76:$AH$76</c:f>
              <c:numCache>
                <c:formatCode>0.0%</c:formatCode>
                <c:ptCount val="4"/>
                <c:pt idx="0">
                  <c:v>0.09</c:v>
                </c:pt>
                <c:pt idx="1">
                  <c:v>6.0999999999999999E-2</c:v>
                </c:pt>
                <c:pt idx="2">
                  <c:v>1.7600000000000001E-2</c:v>
                </c:pt>
                <c:pt idx="3">
                  <c:v>1.5831134564643801E-2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EC4-4238-93FA-EDCD5466BAC9}"/>
            </c:ext>
          </c:extLst>
        </c:ser>
        <c:ser>
          <c:idx val="4"/>
          <c:order val="4"/>
          <c:tx>
            <c:strRef>
              <c:f>fishbone_analysis_2021!$AC$77</c:f>
              <c:strCache>
                <c:ptCount val="1"/>
                <c:pt idx="0">
                  <c:v>Malware</c:v>
                </c:pt>
              </c:strCache>
            </c:strRef>
          </c:tx>
          <c:spPr>
            <a:solidFill>
              <a:srgbClr val="31688E"/>
            </a:solidFill>
            <a:ln>
              <a:noFill/>
            </a:ln>
            <a:effectLst/>
          </c:spPr>
          <c:invertIfNegative val="0"/>
          <c:cat>
            <c:numRef>
              <c:f>fishbone_analysis_2021!$AE$72:$AH$72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fishbone_analysis_2021!$AE$77:$AH$77</c:f>
              <c:numCache>
                <c:formatCode>0.0%</c:formatCode>
                <c:ptCount val="4"/>
                <c:pt idx="0">
                  <c:v>0.05</c:v>
                </c:pt>
                <c:pt idx="1">
                  <c:v>6.6000000000000003E-2</c:v>
                </c:pt>
                <c:pt idx="2">
                  <c:v>0.1744</c:v>
                </c:pt>
                <c:pt idx="3">
                  <c:v>0.30079155672823221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C4-4238-93FA-EDCD5466BAC9}"/>
            </c:ext>
          </c:extLst>
        </c:ser>
        <c:ser>
          <c:idx val="5"/>
          <c:order val="5"/>
          <c:tx>
            <c:strRef>
              <c:f>fishbone_analysis_2021!$AC$78</c:f>
              <c:strCache>
                <c:ptCount val="1"/>
                <c:pt idx="0">
                  <c:v>Insider</c:v>
                </c:pt>
              </c:strCache>
            </c:strRef>
          </c:tx>
          <c:spPr>
            <a:solidFill>
              <a:srgbClr val="443A83"/>
            </a:solidFill>
            <a:ln>
              <a:noFill/>
            </a:ln>
            <a:effectLst/>
          </c:spPr>
          <c:invertIfNegative val="0"/>
          <c:cat>
            <c:numRef>
              <c:f>fishbone_analysis_2021!$AE$72:$AH$72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fishbone_analysis_2021!$AE$78:$AH$78</c:f>
              <c:numCache>
                <c:formatCode>0.0%</c:formatCode>
                <c:ptCount val="4"/>
                <c:pt idx="0">
                  <c:v>0.04</c:v>
                </c:pt>
                <c:pt idx="1">
                  <c:v>3.1E-2</c:v>
                </c:pt>
                <c:pt idx="2">
                  <c:v>2.0799999999999999E-2</c:v>
                </c:pt>
                <c:pt idx="3">
                  <c:v>2.5065963060686015E-2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EC4-4238-93FA-EDCD5466BAC9}"/>
            </c:ext>
          </c:extLst>
        </c:ser>
        <c:ser>
          <c:idx val="6"/>
          <c:order val="6"/>
          <c:tx>
            <c:strRef>
              <c:f>fishbone_analysis_2021!$AC$79</c:f>
              <c:strCache>
                <c:ptCount val="1"/>
                <c:pt idx="0">
                  <c:v>Third-party Compromised</c:v>
                </c:pt>
              </c:strCache>
            </c:strRef>
          </c:tx>
          <c:spPr>
            <a:solidFill>
              <a:srgbClr val="440154"/>
            </a:solidFill>
            <a:ln>
              <a:noFill/>
            </a:ln>
            <a:effectLst/>
          </c:spPr>
          <c:invertIfNegative val="0"/>
          <c:cat>
            <c:numRef>
              <c:f>fishbone_analysis_2021!$AE$72:$AH$72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fishbone_analysis_2021!$AE$79:$AH$79</c:f>
              <c:numCache>
                <c:formatCode>0.0%</c:formatCode>
                <c:ptCount val="4"/>
                <c:pt idx="0">
                  <c:v>0.02</c:v>
                </c:pt>
                <c:pt idx="1">
                  <c:v>5.0000000000000001E-3</c:v>
                </c:pt>
                <c:pt idx="2">
                  <c:v>0.23039999999999999</c:v>
                </c:pt>
                <c:pt idx="3">
                  <c:v>0.16358839050131926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EC4-4238-93FA-EDCD5466BA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89679344"/>
        <c:axId val="189678928"/>
      </c:barChart>
      <c:catAx>
        <c:axId val="18967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eusa Next Pro Condensed" pitchFamily="2" charset="77"/>
                <a:ea typeface="+mn-ea"/>
                <a:cs typeface="+mn-cs"/>
              </a:defRPr>
            </a:pPr>
            <a:endParaRPr lang="en-US"/>
          </a:p>
        </c:txPr>
        <c:crossAx val="189678928"/>
        <c:crosses val="autoZero"/>
        <c:auto val="1"/>
        <c:lblAlgn val="ctr"/>
        <c:lblOffset val="100"/>
        <c:noMultiLvlLbl val="0"/>
      </c:catAx>
      <c:valAx>
        <c:axId val="18967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eusa Next Pro Condensed" pitchFamily="2" charset="77"/>
                <a:ea typeface="+mn-ea"/>
                <a:cs typeface="+mn-cs"/>
              </a:defRPr>
            </a:pPr>
            <a:endParaRPr lang="en-US"/>
          </a:p>
        </c:txPr>
        <c:crossAx val="189679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eusa Next Pro Condensed" pitchFamily="2" charset="77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 b="0" i="0">
          <a:latin typeface="Neusa Next Pro Condensed" pitchFamily="2" charset="77"/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eusa Next Pro Condensed" pitchFamily="2" charset="77"/>
                <a:ea typeface="+mn-ea"/>
                <a:cs typeface="+mn-cs"/>
              </a:defRPr>
            </a:pPr>
            <a:r>
              <a:rPr lang="en-US"/>
              <a:t>(unknowns removed, n = 90)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eusa Next Pro Condensed" pitchFamily="2" charset="77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algo_counts_02!$I$2</c:f>
              <c:strCache>
                <c:ptCount val="1"/>
                <c:pt idx="0">
                  <c:v>bcrypt</c:v>
                </c:pt>
              </c:strCache>
            </c:strRef>
          </c:tx>
          <c:spPr>
            <a:solidFill>
              <a:srgbClr val="FDE725"/>
            </a:solidFill>
            <a:ln>
              <a:noFill/>
            </a:ln>
            <a:effectLst/>
          </c:spPr>
          <c:invertIfNegative val="0"/>
          <c:cat>
            <c:strRef>
              <c:f>algo_counts_02!$J$1:$M$1</c:f>
              <c:strCach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2018-2020</c:v>
                </c:pt>
              </c:strCache>
            </c:strRef>
          </c:cat>
          <c:val>
            <c:numRef>
              <c:f>algo_counts_02!$J$2:$M$2</c:f>
              <c:numCache>
                <c:formatCode>General</c:formatCode>
                <c:ptCount val="4"/>
                <c:pt idx="0">
                  <c:v>4</c:v>
                </c:pt>
                <c:pt idx="1">
                  <c:v>0</c:v>
                </c:pt>
                <c:pt idx="2">
                  <c:v>21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85-4DBE-8134-8CE1683479C2}"/>
            </c:ext>
          </c:extLst>
        </c:ser>
        <c:ser>
          <c:idx val="1"/>
          <c:order val="1"/>
          <c:tx>
            <c:strRef>
              <c:f>algo_counts_02!$I$3</c:f>
              <c:strCache>
                <c:ptCount val="1"/>
                <c:pt idx="0">
                  <c:v>SHA-2 (salt)</c:v>
                </c:pt>
              </c:strCache>
            </c:strRef>
          </c:tx>
          <c:spPr>
            <a:solidFill>
              <a:srgbClr val="B8DE29"/>
            </a:solidFill>
            <a:ln>
              <a:noFill/>
            </a:ln>
            <a:effectLst/>
          </c:spPr>
          <c:invertIfNegative val="0"/>
          <c:cat>
            <c:strRef>
              <c:f>algo_counts_02!$J$1:$M$1</c:f>
              <c:strCach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2018-2020</c:v>
                </c:pt>
              </c:strCache>
            </c:strRef>
          </c:cat>
          <c:val>
            <c:numRef>
              <c:f>algo_counts_02!$J$3:$M$3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85-4DBE-8134-8CE1683479C2}"/>
            </c:ext>
          </c:extLst>
        </c:ser>
        <c:ser>
          <c:idx val="2"/>
          <c:order val="2"/>
          <c:tx>
            <c:strRef>
              <c:f>algo_counts_02!$I$4</c:f>
              <c:strCache>
                <c:ptCount val="1"/>
                <c:pt idx="0">
                  <c:v>SHA-2</c:v>
                </c:pt>
              </c:strCache>
            </c:strRef>
          </c:tx>
          <c:spPr>
            <a:solidFill>
              <a:srgbClr val="74D055"/>
            </a:solidFill>
            <a:ln>
              <a:noFill/>
            </a:ln>
            <a:effectLst/>
          </c:spPr>
          <c:invertIfNegative val="0"/>
          <c:cat>
            <c:strRef>
              <c:f>algo_counts_02!$J$1:$M$1</c:f>
              <c:strCach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2018-2020</c:v>
                </c:pt>
              </c:strCache>
            </c:strRef>
          </c:cat>
          <c:val>
            <c:numRef>
              <c:f>algo_counts_02!$J$4:$M$4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85-4DBE-8134-8CE1683479C2}"/>
            </c:ext>
          </c:extLst>
        </c:ser>
        <c:ser>
          <c:idx val="3"/>
          <c:order val="3"/>
          <c:tx>
            <c:strRef>
              <c:f>algo_counts_02!$I$5</c:f>
              <c:strCache>
                <c:ptCount val="1"/>
                <c:pt idx="0">
                  <c:v>SHA-1</c:v>
                </c:pt>
              </c:strCache>
            </c:strRef>
          </c:tx>
          <c:spPr>
            <a:solidFill>
              <a:srgbClr val="29AF7F"/>
            </a:solidFill>
            <a:ln>
              <a:noFill/>
            </a:ln>
            <a:effectLst/>
          </c:spPr>
          <c:invertIfNegative val="0"/>
          <c:cat>
            <c:strRef>
              <c:f>algo_counts_02!$J$1:$M$1</c:f>
              <c:strCach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2018-2020</c:v>
                </c:pt>
              </c:strCache>
            </c:strRef>
          </c:cat>
          <c:val>
            <c:numRef>
              <c:f>algo_counts_02!$J$5:$M$5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185-4DBE-8134-8CE1683479C2}"/>
            </c:ext>
          </c:extLst>
        </c:ser>
        <c:ser>
          <c:idx val="4"/>
          <c:order val="4"/>
          <c:tx>
            <c:strRef>
              <c:f>algo_counts_02!$I$6</c:f>
              <c:strCache>
                <c:ptCount val="1"/>
                <c:pt idx="0">
                  <c:v>MD5 (salt)</c:v>
                </c:pt>
              </c:strCache>
            </c:strRef>
          </c:tx>
          <c:spPr>
            <a:solidFill>
              <a:srgbClr val="238A8D"/>
            </a:solidFill>
            <a:ln>
              <a:noFill/>
            </a:ln>
            <a:effectLst/>
          </c:spPr>
          <c:invertIfNegative val="0"/>
          <c:cat>
            <c:strRef>
              <c:f>algo_counts_02!$J$1:$M$1</c:f>
              <c:strCach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2018-2020</c:v>
                </c:pt>
              </c:strCache>
            </c:strRef>
          </c:cat>
          <c:val>
            <c:numRef>
              <c:f>algo_counts_02!$J$6:$M$6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7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185-4DBE-8134-8CE1683479C2}"/>
            </c:ext>
          </c:extLst>
        </c:ser>
        <c:ser>
          <c:idx val="5"/>
          <c:order val="5"/>
          <c:tx>
            <c:strRef>
              <c:f>algo_counts_02!$I$7</c:f>
              <c:strCache>
                <c:ptCount val="1"/>
                <c:pt idx="0">
                  <c:v>MD5</c:v>
                </c:pt>
              </c:strCache>
            </c:strRef>
          </c:tx>
          <c:spPr>
            <a:solidFill>
              <a:srgbClr val="32648D"/>
            </a:solidFill>
            <a:ln>
              <a:noFill/>
            </a:ln>
            <a:effectLst/>
          </c:spPr>
          <c:invertIfNegative val="0"/>
          <c:cat>
            <c:strRef>
              <c:f>algo_counts_02!$J$1:$M$1</c:f>
              <c:strCach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2018-2020</c:v>
                </c:pt>
              </c:strCache>
            </c:strRef>
          </c:cat>
          <c:val>
            <c:numRef>
              <c:f>algo_counts_02!$J$7:$M$7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14</c:v>
                </c:pt>
                <c:pt idx="3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185-4DBE-8134-8CE1683479C2}"/>
            </c:ext>
          </c:extLst>
        </c:ser>
        <c:ser>
          <c:idx val="6"/>
          <c:order val="6"/>
          <c:tx>
            <c:strRef>
              <c:f>algo_counts_02!$I$8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rgbClr val="453781"/>
            </a:solidFill>
            <a:ln>
              <a:noFill/>
            </a:ln>
            <a:effectLst/>
          </c:spPr>
          <c:invertIfNegative val="0"/>
          <c:cat>
            <c:strRef>
              <c:f>algo_counts_02!$J$1:$M$1</c:f>
              <c:strCach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2018-2020</c:v>
                </c:pt>
              </c:strCache>
            </c:strRef>
          </c:cat>
          <c:val>
            <c:numRef>
              <c:f>algo_counts_02!$J$8:$M$8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185-4DBE-8134-8CE1683479C2}"/>
            </c:ext>
          </c:extLst>
        </c:ser>
        <c:ser>
          <c:idx val="8"/>
          <c:order val="7"/>
          <c:tx>
            <c:strRef>
              <c:f>algo_counts_02!$I$9</c:f>
              <c:strCache>
                <c:ptCount val="1"/>
                <c:pt idx="0">
                  <c:v>Plaintext</c:v>
                </c:pt>
              </c:strCache>
            </c:strRef>
          </c:tx>
          <c:spPr>
            <a:solidFill>
              <a:srgbClr val="450D54"/>
            </a:solidFill>
            <a:ln>
              <a:noFill/>
            </a:ln>
            <a:effectLst/>
          </c:spPr>
          <c:invertIfNegative val="0"/>
          <c:cat>
            <c:strRef>
              <c:f>algo_counts_02!$J$1:$M$1</c:f>
              <c:strCach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2018-2020</c:v>
                </c:pt>
              </c:strCache>
            </c:strRef>
          </c:cat>
          <c:val>
            <c:numRef>
              <c:f>algo_counts_02!$J$9:$M$9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6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185-4DBE-8134-8CE168347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64499968"/>
        <c:axId val="764498984"/>
        <c:extLst>
          <c:ext xmlns:c15="http://schemas.microsoft.com/office/drawing/2012/chart" uri="{02D57815-91ED-43cb-92C2-25804820EDAC}">
            <c15:filteredBarSeries>
              <c15:ser>
                <c:idx val="7"/>
                <c:order val="8"/>
                <c:tx>
                  <c:v>Unknown</c:v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algo_counts_02!$J$1:$M$1</c15:sqref>
                        </c15:formulaRef>
                      </c:ext>
                    </c:extLst>
                    <c:strCache>
                      <c:ptCount val="4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2018-2020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algo_counts_02!$J$10:$M$10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82</c:v>
                      </c:pt>
                      <c:pt idx="1">
                        <c:v>68</c:v>
                      </c:pt>
                      <c:pt idx="2">
                        <c:v>56</c:v>
                      </c:pt>
                      <c:pt idx="3">
                        <c:v>206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8-E185-4DBE-8134-8CE1683479C2}"/>
                  </c:ext>
                </c:extLst>
              </c15:ser>
            </c15:filteredBarSeries>
          </c:ext>
        </c:extLst>
      </c:barChart>
      <c:catAx>
        <c:axId val="764499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eusa Next Pro Condensed" pitchFamily="2" charset="77"/>
                <a:ea typeface="+mn-ea"/>
                <a:cs typeface="+mn-cs"/>
              </a:defRPr>
            </a:pPr>
            <a:endParaRPr lang="en-US"/>
          </a:p>
        </c:txPr>
        <c:crossAx val="764498984"/>
        <c:crosses val="autoZero"/>
        <c:auto val="1"/>
        <c:lblAlgn val="ctr"/>
        <c:lblOffset val="100"/>
        <c:noMultiLvlLbl val="0"/>
      </c:catAx>
      <c:valAx>
        <c:axId val="764498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eusa Next Pro Condensed" pitchFamily="2" charset="77"/>
                <a:ea typeface="+mn-ea"/>
                <a:cs typeface="+mn-cs"/>
              </a:defRPr>
            </a:pPr>
            <a:endParaRPr lang="en-US"/>
          </a:p>
        </c:txPr>
        <c:crossAx val="764499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eusa Next Pro Condensed" pitchFamily="2" charset="77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 b="0" i="0">
          <a:latin typeface="Neusa Next Pro Condensed" pitchFamily="2" charset="77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4975829498614598E-3"/>
          <c:w val="0.95511792948760066"/>
          <c:h val="0.9230531751030478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Credentials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7089C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14D-4112-B909-092F0B7DD817}"/>
              </c:ext>
            </c:extLst>
          </c:dPt>
          <c:dPt>
            <c:idx val="1"/>
            <c:bubble3D val="0"/>
            <c:spPr>
              <a:solidFill>
                <a:srgbClr val="3B528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14D-4112-B909-092F0B7DD8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14D-4112-B909-092F0B7DD81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14D-4112-B909-092F0B7DD81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14D-4112-B909-092F0B7DD817}"/>
              </c:ext>
            </c:extLst>
          </c:dPt>
          <c:dLbls>
            <c:dLbl>
              <c:idx val="0"/>
              <c:layout>
                <c:manualLayout>
                  <c:x val="6.9836173178006125E-2"/>
                  <c:y val="-4.869194838211105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16725685049891"/>
                      <c:h val="0.1198710275007718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414D-4112-B909-092F0B7DD817}"/>
                </c:ext>
              </c:extLst>
            </c:dLbl>
            <c:dLbl>
              <c:idx val="1"/>
              <c:layout>
                <c:manualLayout>
                  <c:x val="-0.10832780979218205"/>
                  <c:y val="1.9109795445968955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056855247806781"/>
                      <c:h val="0.1198710275007718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14D-4112-B909-092F0B7DD8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Neusa Next Condensed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All logins</c:v>
                </c:pt>
                <c:pt idx="1">
                  <c:v>Used by customers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2900000000</c:v>
                </c:pt>
                <c:pt idx="1">
                  <c:v>980000000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4D-4112-B909-092F0B7DD81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35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  <a:latin typeface="Neusa Next Condensed" pitchFamily="50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4975829498614598E-3"/>
          <c:w val="0.95511792948760066"/>
          <c:h val="0.92305317510304785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Credentials</c:v>
                </c:pt>
              </c:strCache>
            </c:strRef>
          </c:tx>
          <c:spPr>
            <a:solidFill>
              <a:srgbClr val="440154"/>
            </a:solidFill>
            <a:ln>
              <a:noFill/>
            </a:ln>
          </c:spPr>
          <c:dPt>
            <c:idx val="0"/>
            <c:bubble3D val="0"/>
            <c:spPr>
              <a:solidFill>
                <a:srgbClr val="7089C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14D-4112-B909-092F0B7DD817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14D-4112-B909-092F0B7DD817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14D-4112-B909-092F0B7DD817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14D-4112-B909-092F0B7DD817}"/>
              </c:ext>
            </c:extLst>
          </c:dPt>
          <c:dPt>
            <c:idx val="4"/>
            <c:bubble3D val="0"/>
            <c:spPr>
              <a:solidFill>
                <a:srgbClr val="3B528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14D-4112-B909-092F0B7DD817}"/>
              </c:ext>
            </c:extLst>
          </c:dPt>
          <c:dLbls>
            <c:dLbl>
              <c:idx val="2"/>
              <c:layout>
                <c:manualLayout>
                  <c:x val="-0.12353565016369987"/>
                  <c:y val="-2.1915213627064905E-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14D-4112-B909-092F0B7DD817}"/>
                </c:ext>
              </c:extLst>
            </c:dLbl>
            <c:dLbl>
              <c:idx val="3"/>
              <c:layout>
                <c:manualLayout>
                  <c:x val="-0.1224997653050449"/>
                  <c:y val="5.887631604130442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14D-4112-B909-092F0B7DD8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Neusa Next Condensed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All logins</c:v>
                </c:pt>
                <c:pt idx="1">
                  <c:v>Used by customers</c:v>
                </c:pt>
                <c:pt idx="2">
                  <c:v>Used by customers and attackers</c:v>
                </c:pt>
                <c:pt idx="3">
                  <c:v>Used by attackers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2900000000</c:v>
                </c:pt>
                <c:pt idx="1">
                  <c:v>570000000</c:v>
                </c:pt>
                <c:pt idx="2">
                  <c:v>80000000</c:v>
                </c:pt>
                <c:pt idx="3">
                  <c:v>330000000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4D-4112-B909-092F0B7DD81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28"/>
        <c:splitType val="pos"/>
        <c:splitPos val="3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  <a:latin typeface="Neusa Next Condensed" pitchFamily="50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9:45:09.777"/>
    </inkml:context>
    <inkml:brush xml:id="br0">
      <inkml:brushProperty name="width" value="0.07938" units="cm"/>
      <inkml:brushProperty name="height" value="0.07938" units="cm"/>
      <inkml:brushProperty name="color" value="#FF0000"/>
    </inkml:brush>
  </inkml:definitions>
  <inkml:trace contextRef="#ctx0" brushRef="#br0">55 248 828,'-28'14'2769,"26"-14"-2689,1 1 0,0-1 0,-1 1 0,1-1 0,-1 0-1,1 0 1,-1 0 0,1 0 0,-1 0 0,1 0 0,-1 0 0,-2-1 0,3 1-64,1 0 0,0-1-1,-1 1 1,1 0 0,0-1 0,-1 1 0,1 0 0,0-1 0,-1 1 0,1-1 0,0 1 0,0-1 0,0 1-1,-1-1 1,1 1 0,0-1 0,0 1 0,0-1 0,0 1 0,0-1 0,0 1 0,0-1 0,0 1 0,0-1-1,0 1 1,0 0 0,0-1 0,1 1 0,-1-1 0,0 1 0,0-1 0,0 1 0,1-1 0,-1 1 0,0 0-1,0-1 1,1 1 0,-1-1 0,0 1 0,1 0 0,-1-1 0,1 1 0,7-11 37,1 2 0,0-1 1,0 1-1,1 0 0,21-14 1,-6 4-27,-4 4-21,0 1 0,1 0 0,29-12 1,74-25-43,-107 44 13,0 1 0,0 0 0,0 1 0,1 2 1,0 0-1,21-1 0,-38 4 23,-1-1-1,0 1 1,1 0 0,-1 0 0,1 1-1,-1-1 1,0 0 0,1 0 0,-1 1-1,0-1 1,1 1 0,-1-1-1,0 1 1,0-1 0,1 1 0,-1 0-1,0 0 1,0-1 0,0 1 0,0 0-1,0 0 1,0 0 0,1 2 0,-1-1 0,-1-1 0,1 1 0,-1 0 0,1 0 1,-1-1-1,0 1 0,0 0 0,0 0 0,0 0 0,0 0 1,0-1-1,0 1 0,-1 0 0,1 0 0,-1 2 1,-3 6 2,-1 1 1,1-1 0,-2 0 0,-7 12 0,-11 9 20,-1-2 1,-2 0-1,0-2 0,-52 39 1,-163 127 505,234-187-513,0 1 0,0-1 0,0 2 1,1-1-1,1 1 0,-1 0 0,-7 13 0,14-20-14,0-1-1,0 1 1,0 0 0,0-1-1,0 1 1,0 0-1,0-1 1,0 1-1,1-1 1,-1 1 0,0 0-1,0-1 1,1 1-1,-1-1 1,0 1-1,1 0 1,-1-1 0,1 1-1,-1-1 1,1 1-1,-1-1 1,1 0-1,-1 1 1,1-1 0,-1 1-1,1-1 1,-1 0-1,1 0 1,0 1-1,-1-1 1,1 0 0,-1 0-1,1 0 1,0 1-1,0-1 1,26 6 0,83-2-61,100-8-1460,-101-5-1962,-101 9 2903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9:45:24.162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21 113 1088,'-1'0'155,"0"0"1,0 0-1,1 1 0,-1-2 0,0 1 0,0 0 1,0 0-1,0 0 0,0 0 0,0 0 0,0-1 1,1 1-1,-1-1 0,0 1 0,0 0 1,0-1-1,1 1 0,-1-1 0,0 1 0,0-1 1,1 0-1,-1 1 0,0-2 0,0 1-150,1 0 0,0 0 0,0 0 0,0 0 0,0 0 0,0 0 0,0 0 0,1 0 1,-1 0-1,0 0 0,0 0 0,1 0 0,-1 1 0,0-1 0,1 0 0,-1 0 0,1 0 0,-1 1 0,1-1 0,0 0 0,-1 0 0,1 1 0,0-1 0,0 0 0,10-8-42,0 1 0,0 0 1,1 1-1,-1 0 0,2 1 0,-1 0 0,1 1 0,0 0 1,13-2-1,-1-1 33,-21 6 18,-1 1 1,1 0-1,0 0 0,0 0 0,0 1 1,0 0-1,0-1 0,0 1 0,0 1 0,0-1 1,-1 1-1,1-1 0,0 1 0,0 0 1,5 2-1,-7-2 2,1 1 0,-1-1 0,0 1 1,1 0-1,-1-1 0,0 1 0,0 0 0,0 0 0,0 1 1,0-1-1,-1 0 0,1 1 0,-1-1 0,1 1 0,-1-1 0,0 1 1,0-1-1,0 1 0,0 0 0,-1 0 0,1 3 0,0 2-5,0 0 0,-1 0 0,-1 0 0,1 0-1,-1 0 1,-1 0 0,1-1 0,-1 1 0,-5 11-1,-5 10 37,-17 30 0,12-25-2,-55 92 218,43-79 45,-28 62 0,53-101-290,1-1 0,-1 1 1,2 0-1,-1 0 0,1 0 0,0 1 0,1-1 1,-1 0-1,2 1 0,-1-1 0,1 0 0,3 17 1,-3-23-21,1-1 0,-1 1 0,1-1 0,0 1 0,-1-1 0,1 1 0,0-1 0,0 0 0,0 1 0,0-1 0,1 0 0,-1 0 0,0 0 0,0 0 0,1 0 0,-1 0 0,1 0 0,-1 0 0,1 0 0,-1-1 0,1 1 0,-1 0 0,1-1 0,2 1 0,3 0-14,1 0 0,0 0 0,14-1 0,-14 0 14,29-2 0,0-3 0,66-15 0,-51 9-10,-43 9-23,14-3-245,1 1 0,41-2 1,-41 10-3737,-23-4 3067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9:45:24.797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542 32 836,'1'0'143,"-1"-1"1,1 1-1,-1-1 0,1 1 1,-1-1-1,1 0 0,-1 1 1,1-1-1,-1 1 0,0-1 1,1 0-1,-1 0 0,0 1 1,0-1-1,0 0 0,1 0 1,-1 1-1,0-1 0,0 0 1,0 0-1,0 1 0,0-1 1,-1 0-1,1 0 0,0 1 0,0-1 1,0 0-1,-1 0 0,0 0 97,1 0-194,0 1 0,-1-1 0,0 0 0,1 0 0,-1 1 0,1-1 0,-1 1 0,0-1 0,0 0 0,1 1 0,-1-1 0,0 1 0,0 0 0,0-1 0,1 1 0,-1 0 0,0-1 0,0 1 0,0 0 0,0 0 0,0 0 0,0 0 0,1 0 0,-1 0 0,0 0 0,0 0 0,-2 0 0,-28 2 374,13 2-251,-1 1 1,1 1-1,0 1 0,0 0 1,-32 20-1,21-9-48,2 1-1,1 1 1,0 2-1,1 1 1,2 0-1,0 2 1,2 1 0,0 0-1,2 2 1,1 0-1,-17 37 1,28-49-94,0 0 0,1 1 0,1 0 0,-6 28 0,10-37-53,0 1 1,0-1 0,1 1 0,0-1-1,0 1 1,1-1 0,0 1 0,0-1 0,1 0-1,0 0 1,7 15 0,-7-19-13,0 0 0,0-1 1,1 1-1,-1-1 0,1 0 0,0 0 1,0 0-1,1 0 0,-1 0 0,0-1 1,1 1-1,-1-1 0,1 0 0,0 0 0,0 0 1,0-1-1,0 1 0,5 0 0,2 0-23,-1 0-1,1-1 0,-1 0 0,1-1 0,-1 0 0,15-2 0,-17 1 46,-1 0 0,1-1 0,-1 0 0,1-1 0,-1 0 0,0 0-1,0 0 1,0-1 0,8-5 0,-11 7 41,-1-1 0,1 0 0,-1 0 0,1 0 0,-1-1 0,0 1 0,0-1 0,-1 1-1,1-1 1,-1 0 0,1 0 0,-1 0 0,-1-1 0,1 1 0,0 0 0,1-9 0,-3 10 38,0-1-1,-1 0 1,1 1 0,-1-1-1,1 1 1,-1-1 0,0 0 0,0 1-1,-1 0 1,1-1 0,-1 1 0,1 0-1,-1 0 1,0 0 0,0 0 0,-1 0-1,1 0 1,-1 1 0,1-1 0,-1 1-1,-4-4 1,0 1 12,-1 0-1,1 0 1,-1 0-1,0 1 1,0 0-1,-1 0 0,-11-2 1,4 2-201,0 0 0,1 2 1,-1 0-1,0 0 0,0 2 0,-1 0 1,1 1-1,0 0 0,-19 6 0,19-4-1930,7-1-2188,9-2 2695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9:45:25.796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96 5 1000,'-38'13'3781,"33"-11"-3584,-1-1-1,1 1 0,-1 0 1,1 0-1,0 1 1,0 0-1,0 0 0,0 0 1,-5 4-1,10-6-190,0-1-1,0 0 0,0 0 1,0 1-1,0-1 0,1 0 1,-1 0-1,0 1 0,0-1 1,0 0-1,0 0 0,1 0 1,-1 0-1,0 1 0,0-1 1,0 0-1,1 0 0,-1 0 1,0 0-1,0 0 0,1 1 1,-1-1-1,0 0 0,0 0 1,1 0-1,-1 0 0,0 0 1,0 0-1,1 0 0,-1 0 1,0 0-1,0 0 0,1 0 1,-1 0-1,0 0 0,0 0 1,1-1-1,12 2 24,203-9-106,-87-3-294,67-8-915,-146 16 536,-33 2-288,1 0 1,26-6-1,-36 6 330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9:45:27.659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26 9 596,'-9'8'1195,"8"-7"-1098,0 0 0,-1 0 1,1 0-1,0 0 0,0 0 0,0 0 0,0 0 0,0 0 0,0 0 0,1 1 0,-1-1 0,0 0 0,1 1 0,-1-1 0,0 0 0,1 1 1,0-1-1,-1 4 0,3-4-86,0 0 0,0 0-1,0 0 1,1 0 0,-1-1 0,0 1 0,1-1 0,-1 1 0,0-1 0,1 0 0,2 1 0,-2-1 8,9 1 23,0-1 1,0 0-1,23-3 1,-14 1 15,234-18 618,-23 11-1898,-199 8 278,-1 0 0,54-11 0,-74 9 536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9:45:42.517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0 12 1176,'46'-8'5064,"-38"6"-4737,6 0 461,-14 2-764,1 0 0,-1 0-1,0 0 1,1 0 0,-1 0 0,0 0-1,0 0 1,1 1 0,-1-1-1,0 0 1,1 0 0,-1 0-1,0 0 1,0 0 0,1 1 0,-1-1-1,0 0 1,0 0 0,0 0-1,1 1 1,-1-1 0,0 0 0,0 0-1,0 1 1,1-1 0,-1 0-1,0 0 1,0 1 0,0-1-1,0 0 1,0 1 0,0-1 0,0 0-1,0 0 1,0 1 0,0-1-1,0 1 1,1 4 163,0-1 0,0 1 0,0-1-1,1 1 1,0-1 0,0 0 0,2 5 0,7 18 107,25 112 156,4 17-532,-3-15-1091,-16-53-1786,-8-39-1018,-10-41 2821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9:45:42.910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0 18 1060,'3'-2'677,"-1"0"0,0 0 0,1 1-1,-1-1 1,1 0 0,-1 1 0,5-2 0,-7 3-606,1-1 1,0 1-1,-1 0 1,1 0-1,0-1 1,-1 1-1,1 0 1,0 0-1,0 0 1,-1 0-1,1 0 1,0 0-1,-1 0 1,1 0-1,0 0 1,0 0-1,-1 0 1,1 1-1,0-1 1,-1 0-1,1 0 1,0 1-1,-1-1 1,1 0-1,0 1 1,-1-1-1,1 1 1,-1-1-1,1 1 1,-1-1-1,1 1 1,-1-1-1,1 1 1,0 1-1,14 31 218,-2 1 0,18 68 0,4 75-1252,-17-75-336,3 60-2867,-14-127 2483,-6-19 834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9:45:43.500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126 0 1132,'8'5'3170,"-9"7"-3021,-1-1 0,0 1 0,-1 0 1,0 0-1,-1-1 0,-6 13 0,0 2-49,-34 75 3,24-47-313,11-32-1002,1 0-1,-6 29 0,11-42 88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9:45:45.612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0 0 204,'1'68'6399,"6"90"-5231,-3-86-1105,-1-7-838,20 106-1,-17-140-677,-1 1-1,0 52 1,-4-77 929,3 5-19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9:45:46.444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244 78 1004,'-5'-4'356,"1"1"1,-1 0-1,1 0 0,-1 0 1,0 1-1,0-1 0,0 1 1,0 0-1,0 1 0,-1-1 0,1 1 1,-1 0-1,1 0 0,-1 1 1,1 0-1,-6 0 0,-14 1-113,-1 1-1,-28 7 1,38-6 135,14-3-384,1 0 1,-1 0-1,0 1 0,0-1 0,1 1 0,-1-1 0,0 1 0,1 0 0,-1 0 0,0 0 0,1 0 0,-1 0 0,1 0 0,0 0 0,-1 0 1,-1 3-1,3-4-12,0 1 0,-1-1 0,1 1 0,0-1 0,0 0 0,0 1-1,0-1 1,0 1 0,0-1 0,0 1 0,0-1 0,0 1 0,0-1 0,0 0 0,0 1 0,0-1 0,0 1 0,0-1 0,0 1 0,0-1 0,1 0 0,-1 1 0,0-1 0,1 1 0,15 10-667,60 14-1279,-58-21 1666,0 1 0,-1 1-1,1 1 1,-2 1 0,20 11 0,-27-14 327,-1 1 0,1 0 0,-1 0 0,-1 1 0,1 0 0,-1 1 1,0-1-1,-1 1 0,0 1 0,0-1 0,-1 1 0,0 0 0,0 0 1,-1 1-1,0-1 0,-1 1 0,0 0 0,-1 0 0,0 0 0,0 0 1,-1 1-1,0-1 0,-1 0 0,0 1 0,-1-1 0,-3 16 0,2-13 192,-1-1 1,0 0-1,-1 0 0,0 0 0,-1-1 0,-1 1 0,1-1 0,-2 0 1,0-1-1,0 1 0,-15 15 0,14-17 16,6-6-177,-1 0 0,0 0 0,1 0 0,-1 0-1,0 0 1,-1-1 0,1 1 0,0-1 0,-1 0 0,1 0-1,-1 0 1,0 0 0,1-1 0,-1 1 0,-6 0 0,9-2-62,0 0 0,1 0 1,-1-1-1,0 1 0,0 0 1,0 0-1,0-1 0,1 1 1,-1-1-1,0 1 0,0-1 1,1 1-1,-1-1 0,0 1 1,1-1-1,-1 1 0,1-1 1,-1 0-1,1 1 0,-1-1 1,1 0-1,-1 0 0,1 0 1,-1 1-1,1-1 0,0 0 1,0 0-1,-1 0 0,1 0 1,0 1-1,0-1 0,0 0 1,0 0-1,0 0 0,0 0 1,0 0-1,0 1 0,0-1 0,1 0 1,-1-1-1,9-36-179,5 5-87,1 0 0,2 1 0,1 0 1,37-47-1,-29 42 115,42-51-82,-45 61 370,-2 0-1,0-2 1,20-39 0,-40 66-79,0 1 0,0-1 0,0 0 0,-1 1 0,1-1 0,-1 0 0,1 0 0,-1 1-1,0-1 1,1 0 0,-1 0 0,0 0 0,0 1 0,0-1 0,0 0 0,-1 0 0,1 0 0,-1 1 0,1-1-1,-1 0 1,-1-3 0,1 3 7,-1 1 0,1-1 0,-1 0 1,0 0-1,0 1 0,0-1 0,0 1 0,0-1 0,0 1 0,0 0 0,0 0 0,-1 0 0,-4-1 0,-5-1 31,-1 0 0,0 1 0,0 1 0,-22 0-1,2 0-183,-33 1-687,61 1 294,1-1-1,-1 1 1,0 0-1,0 1 1,1-1-1,-6 3 1,6 1-1576,4-2 852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9:45:46.843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13 0 336,'4'18'6828,"-12"141"-4334,0 2-2372,14 47-979,0 2-6129,-6-193 5765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9:45:10.447"/>
    </inkml:context>
    <inkml:brush xml:id="br0">
      <inkml:brushProperty name="width" value="0.07938" units="cm"/>
      <inkml:brushProperty name="height" value="0.07938" units="cm"/>
      <inkml:brushProperty name="color" value="#FF0000"/>
    </inkml:brush>
  </inkml:definitions>
  <inkml:trace contextRef="#ctx0" brushRef="#br0">433 106 576,'0'0'53,"0"0"-1,1 1 0,-1-1 1,0 0-1,1 0 1,-1 0-1,0-1 1,1 1-1,-1 0 1,0 0-1,1 0 1,-1 0-1,0 0 0,1 0 1,-1 0-1,0 0 1,1-1-1,-1 1 1,0 0-1,0 0 1,1-1-1,-1 1 1,0 0-1,0 0 1,1-1-1,-1 1 0,0 0 1,0 0-1,0-1 1,1 1-1,-1 0 1,0-1-1,0 1 1,0 0-1,0-1 1,-4-14 945,-14-11-176,11 20-748,1 0 0,-2 1 0,1 0 0,-1 0 0,0 0 0,0 1 0,0 0 0,-1 1 0,1 0 0,-1 0 0,0 0 0,0 1 1,1 1-1,-17-1 0,7 1 24,0 1 0,0 1 0,0 1 0,0 0 0,0 1 0,-24 8 1,31-6-67,0 0 0,1 0 1,0 1-1,0 0 0,1 1 1,0 0-1,0 0 0,0 1 1,-11 13-1,17-18-32,1 1 1,-1-1-1,1 0 0,0 1 1,0 0-1,0-1 0,1 1 1,-1 0-1,1 0 1,0 0-1,0 0 0,0 0 1,0 8-1,1-9-11,0-1-1,0 1 1,0-1 0,0 1-1,0-1 1,0 1-1,1-1 1,0 1 0,-1-1-1,1 1 1,0-1-1,0 1 1,0-1 0,1 0-1,-1 0 1,0 0 0,1 1-1,0-1 1,-1-1-1,1 1 1,0 0 0,3 2-1,0-2-37,-1 0 1,1 0-1,0 0 0,0-1 0,0 0 1,-1 0-1,1 0 0,0-1 0,0 0 0,0 1 1,1-2-1,-1 1 0,0-1 0,7-1 1,9-3-211,40-15 1,-40 11 201,1-2 0,-2 0 0,1-1 0,32-25 0,-40 27 83,1 0 269,24-22 0,-37 32-195,-1 0 2,1 23 245,-2-16-291,3 67-112,3-1 1,3 0-1,27 108 0,-33-173-37,1 3-456,0 1 0,2 24 0,-1-20-1275,-4-14 1006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8:50:0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0 724,'4'9'1132,"-4"-1"224,-4-3-260,4-1-580,0 0-616,-4 0-488,4-4-388,-4 5-244,0-5 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8:51:15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371 156 848,'-252'197'2979,"238"-186"-2955,-16 11-10,-45 35-13,144-114-510,1-14 483,82-109-1,-144 169 47,71-103 660,-74 104-535,-6 11-23,-11 17 43,5-7-118,-168 225 601,146-199-585,16-20-51,-1 0-1,1 2 1,2-1-1,0 2 1,-9 23-1,20-43-16,-1 1 0,1 0-1,0 0 1,-1 0 0,1 0 0,0 0-1,0-1 1,0 2 0,0-1 0,0-1-1,0 2 1,0-2 0,0 1 0,0 0-1,1 0 1,-1 0 0,0 0 0,1 0-1,-1-1 1,1 3 0,0-3-7,0 1-1,0 0 1,0-1 0,-1 1 0,1-1 0,0 0-1,-1 0 1,1 0 0,0 1 0,0-1-1,0 0 1,0 0 0,0 0 0,0 0-1,0 0 1,0 0 0,0 0 0,0 0-1,1 0 1,4-1-40,-1 0 0,0-1 0,0 1 0,0-1 0,0 0 0,8-4 0,14-11-76,1-1 1,-2 0 0,26-26-1,-31 27 86,32-32-19,55-63 0,-51 51 95,-53 56 2,22-25 82,-24 29-74,0-1 0,-1 0 0,1-1 0,-1 0 0,1 1 0,-2 0-1,1-1 1,0 1 0,0-1 0,0-2 0,-1 5-35,0-1 0,0 1 0,0 0 0,-1 0 0,1 0 0,0 0 0,0 0 0,0 0 0,0-1 0,-1 1 0,1 0 0,0 0 0,0 0 0,0 0 0,-1 0 0,1 0 0,0 0 0,0 0 0,-1 0-1,1 0 1,0 0 0,0 0 0,0 0 0,0 0 0,0 0 0,0 0 0,0 0 0,-1 0 0,1 0 0,0 1 0,0-1 0,0 0 0,0 0 0,-1 0 0,1 0 0,0 0 0,0 0 0,0 1 0,0-1 0,-1 0 0,1 0 0,0 0 0,0 0 0,-8 5 146,-32 26 716,-65 67 0,42-38-380,29-29-279,-144 145 407,177-173-637,-1-2 0,0 1 0,1 1 0,0-1 0,0 0 0,0 0 1,0 1-1,-2 3 0,3-5 5,0 0 0,0-1-1,0 0 1,0 0 0,0 1 0,0-1 0,0 1 0,0 0 0,1-1 0,-1 0-1,0 0 1,0 1 0,0-1 0,1 1 0,-1-1 0,0 1 0,0-1 0,1 0 0,-1 0-1,0 1 1,2 0 0,-1 0-11,0-1 1,-1 0-1,1 0 0,0 0 0,0 1 1,0-1-1,0 0 0,0 0 0,-1 0 1,1 1-1,0-1 0,0 0 0,1-1 1,-1 1-1,-1 0 0,2 0 0,7-1-104,-1-2 0,1 1 0,-1-1 0,0 1 0,0-2 0,0 1 0,9-6 0,51-34-275,-59 37 364,87-62-70,-2-3 0,98-98-1,-162 142 143,-21 18 51,1 1 0,-1-1 0,0 0 0,-1 0 1,7-11-1,-15 18 77,-1 3-86,-2 1 0,1-2 0,0 2 0,0-1 0,0 1 1,0-1-1,0 1 0,0-1 0,1 1 0,-3 2 0,-5 4 74,-3 3 22,0 0-1,-11 14 0,-1 2-3,22-26-161,-266 293 633,266-292-664,0 0 1,0 1-1,0-1 0,1 1 1,0 0-1,-1-1 0,1 1 0,-1 0 1,2-1-1,-1 1 0,1 0 1,-1 0-1,0 4 0,1-7 13,1 1 0,-1 0 0,0-1 0,0 1 0,0-1 0,1 0 0,-1 0 0,0 1-1,1-1 1,-1 1 0,0-1 0,0 0 0,0 0 0,1 0 0,-1 1 0,0-1 0,1 0 0,-1 1 0,1-1 0,-1 0 0,1 0 0,-1 1 0,1-1-1,0 0 1,-1 0 0,0 0 0,0 0 0,1 0 0,-1 0 0,1 0 0,0 0 0,-1 0 0,1 0 0,-1 0 0,1 0 0,-1 0 0,1 0 0,-1 0-1,0 0 1,1-1 0,3 1-61,-2-1-1,1 0 0,0 1 0,0-1 0,0 0 0,3-2 1,84-52-497,141-112 1,-140 97 544,-66 48 95,-20 17-6,1-1 0,-1 1 0,1 1 0,8-5 0,-6 5 238,-13 8 25,-8 8-96,-104 119 514,47-54-492,39-43-159,15-18-105,0 1 0,2 1 0,1 0 0,-15 24-1,27-41-10,1-1 1,-1 2-1,1-2 0,0 1 0,0 0 0,-1 0 0,1 0 0,0 0 0,-1 0 0,1 0 0,0 0 0,0 0 0,0 0 0,0 0 0,0 0 0,0 0 0,1 0 0,0 2 0,-1-2 0,0-1 0,0 0 0,1 0-1,0 0 1,-1 1 0,1-1 0,-1 0-1,1 1 1,0-1 0,-1 0 0,1 0 0,0 0-1,-1 0 1,0 0 0,1 0 0,0 0 0,-1 0-1,1 0 1,0 0 0,-1 0 0,1 0 0,0 0-1,-1 0 1,0 0 0,1-1 0,5 0-73,-1-2 0,1 2 0,-1-1 1,0-1-1,0 0 0,6-3 0,159-129-341,-162 129 478,8-9 98,-13 13 136,-8 7 249,-95 92 866,-14 19-1055,88-87-546,24-27 122,1 1-1,-1-1 1,0 1 0,0-1 0,2 1 0,-1-1-1,-1 1 1,1 0 0,0 0 0,0 3 0,1-6 60,0 1 0,0-1 0,0 1 0,0-1 0,0 0 0,0 0 0,0 1 0,0-1 0,0 0 1,1 1-1,-1-1 0,0 1 0,0-1 0,0 0 0,1 0 0,-1 0 0,0 1 0,0-1 0,1 0 0,-1 1 0,0-1 1,1 0-1,-1 1 0,0-1 0,1 0 0,-1 0 0,1 0 0,-1 0 0,0 0 0,0 0 0,0 1 0,1-1 0,-1 0 0,1 0 1,0 0-1,19-3-525,16-13 229,-17 5 576,-2 1 0,32-25 0,-69 45 696,-42 42-680,38-32-502,18-15-369,-1 0 1,1 0-1,0 0 0,1 1 0,-9 11 0,11-10-1129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8:51:25.493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49 339 480,'-38'-18'4198,"36"17"-4113,1-1 1,0 0 0,0 0-1,0 0 1,0 0-1,0 0 1,1 0-1,-1 0 1,0 0 0,1 0-1,0 0 1,-1 0-1,1 0 1,0-1 0,0 1-1,0 0 1,0 0-1,1 0 1,-1 0 0,1 0-1,-1 0 1,1 0-1,1-3 1,3-8 57,0 1-1,12-20 1,-11 22-67,4-7-67,0 0 1,2 1-1,0 1 0,0 0 0,1 0 1,1 1-1,1 1 0,0 0 0,21-13 1,-22 19-15,0 1 1,0 0-1,0 1 1,1 0-1,0 2 0,0 0 1,0 0-1,0 1 1,0 1-1,1 1 1,-1 0-1,0 1 1,0 0-1,23 6 1,-38-7 3,3 0 1,0 0 0,-1 1-1,1-1 1,0 1-1,-1 0 1,1 0-1,0 0 1,-1 0-1,1 0 1,-1 0-1,0 1 1,1-1 0,-1 1-1,0-1 1,0 1-1,3 4 1,-4-4-3,0 0 1,0 0-1,-1 0 1,0 0-1,1 0 1,-1 0 0,0 1-1,0-1 1,0 0-1,0 0 1,0 0-1,0 0 1,-1 1-1,1-1 1,-1 0 0,-1 2-1,-17 35-70,10-22 47,2-4-91,5-12 84,1 1 0,0 0 0,0 0 1,0-1-1,0 1 0,0 0 0,0 0 1,0 0-1,0 0 0,1 0 0,-1 0 0,1 1 1,0-1-1,0 0 0,-1 0 0,1 0 1,1 0-1,-1 0 0,0 0 0,0 0 1,2 3-1,6 9-118,1 0 0,1-1 1,0 0-1,0-1 0,20 17 1,15 17-103,-33-30 270,0 0-1,-1 1 1,0 1-1,-2 0 1,0 0 0,-1 0-1,9 33 1,-15-46 28,-1 0 1,-1 0-1,1 1 0,-1-1 1,0 0-1,0 1 1,0-1-1,-1 0 0,0 0 1,0 1-1,0-1 1,0 0-1,-1 0 0,0 0 1,0 0-1,-1 0 1,1-1-1,-1 1 0,0-1 1,-6 7-1,3-4 9,-1 0 0,1-1-1,-1 0 1,-1 0 0,1-1-1,-1 0 1,0 0 0,0 0-1,0-1 1,-1-1 0,-10 4-1,-2-1-108,-1-1 0,-35 3 0,12-6-4617,41-2 3410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8:51:26.151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286 180 124,'0'0'443,"0"0"8,0 0-22,-12-14 994,10 13-1330,-1-1-1,0 0 0,0 0 0,0 1 0,0 0 1,0 0-1,0 0 0,0 0 0,-1 0 1,1 0-1,0 1 0,-1 0 0,1-1 1,0 1-1,-1 0 0,1 1 0,0-1 1,0 1-1,-1-1 0,1 1 0,-5 2 1,-4 1-33,1 0 1,0 0 0,0 1-1,1 1 1,-12 7 0,12-6-50,0 1-1,0 0 1,1 1 0,1 0-1,-1 0 1,1 1 0,1 0 0,0 0-1,0 1 1,1 0 0,1 0 0,-1 1-1,2-1 1,-6 23 0,8-25-18,0-1 1,1 0 0,0 0-1,1 1 1,0-1-1,0 1 1,1-1 0,0 0-1,0 0 1,1 1 0,0-1-1,0 0 1,1 0 0,0-1-1,1 1 1,-1 0-1,1-1 1,1 0 0,0 0-1,0 0 1,0-1 0,1 0-1,6 7 1,-5-9-2,-1 1 0,1-1-1,0 0 1,0 0 0,0-1 0,0 0 0,1 0 0,-1-1-1,1 0 1,0 0 0,0-1 0,-1 0 0,1 0 0,0-1 0,0 0-1,0 0 1,0-1 0,10-2 0,0-1 4,0 0 0,0-1 0,-1 0 0,0-2 0,0 0 0,30-18-1,-35 18 28,0-1-1,-1 0 1,0-1-1,0 0 1,-1-1-1,0 0 1,-1-1-1,0 0 1,-1 0-1,0-1 1,-1 0-1,0-1 1,-1 1-1,0-1 1,-1-1-1,0 1 1,-1-1-1,-1 1 1,0-1-1,-1 0 1,0 0-1,-1 0 1,-1 0-1,0-1 1,-1 1-1,-1 0 1,0 0-1,-5-15 1,4 17 99,-1 0 0,0 0 1,-1 1-1,0 0 1,-1-1-1,0 2 1,-1-1-1,-15-17 1,18 24-99,0-1 0,-1 1 0,0 0 0,0 0-1,0 1 1,0 0 0,-1 0 0,1 0 0,-1 0 0,0 1 0,0 0 0,0 0 0,0 0 0,0 1 0,0 0 0,0 0 0,0 1-1,0 0 1,-12 0 0,6 2-117,1 0 0,-1 1 0,0 0 0,1 0 0,0 1 0,-16 8 0,22-9-226,-1-1-1,1 2 0,0-1 0,0 0 0,0 1 1,0 0-1,1 0 0,-1 1 0,1-1 0,0 1 1,1 0-1,-1 0 0,1 0 0,-4 7 1,3-3-899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8:51:26.532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105 0 328,'4'9'888,"-4"0"188,0 3-72,0 1-256,0 0-240,-4 4-168,-1 0-132,1 4-72,-4 1-68,-5-5-48,5 8-40,-4-3-84,-1 3-84,5-3-132,-5-1-136,5 0-160,4 1-196,-5-5-332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8:51:28.107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6 189 568,'0'0'463,"0"0"95,-5-10 2873,5 10-3406,0 0 1,0-1-1,0 1 0,-1-1 1,1 1-1,0 0 1,0-1-1,0 1 1,0-1-1,0 1 0,0 0 1,0-1-1,0 1 1,0-1-1,0 1 1,0 0-1,0-1 0,0 1 1,1-1-1,-1 1 1,0 0-1,0-1 1,0 1-1,1 0 0,-1-1 1,0 1-1,0 0 1,1-1-1,-1 1 0,0 0 1,0 0-1,1-1 1,-1 1-1,0 0 1,1 0-1,-1-1 0,0 1 1,1 0-1,-1 0 1,1 0-1,-1 0 1,0 0-1,1 0 0,0-1 1,27-10-146,-17 6 175,133-47-262,-17 7-40,-88 30 234,0 2 0,49-9 0,-87 21 29,0 1 0,0 0 1,0-1-1,0 1 0,0 0 1,0 0-1,0 0 0,0 0 1,1 0-1,-1 0 0,0 1 0,0-1 1,0 0-1,0 1 0,0-1 1,0 0-1,0 1 0,0-1 0,0 1 1,0-1-1,0 1 0,0 0 1,0-1-1,0 2 0,1 0 21,-1 0-1,-1-1 1,1 1-1,0 0 1,0 0-1,-1-1 1,1 1-1,-1 0 1,1 0-1,-1 0 1,0 0-1,0 4 1,-1 6 141,0 0 0,-1 0 0,-5 19 1,6-25-142,-60 205 506,47-162-538,6-24-146,2 1 1,-5 32-1,8-36-286,2-14-124,-1 0 1,1 0-1,1 1 0,0-1 0,0 0 0,1 0 0,0 1 0,2 10 1,-2-14-406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8:51:28.495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51 142 768,'-36'8'2659,"21"-5"-1907,20-2-345,5-2-399,0 0 0,0-1 0,0 0 0,0-1 0,16-7 0,3 0-60,222-77-1858,-208 72 1295,-18 5-30,-3-2-23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8:51:29.163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203 19 836,'-7'3'660,"0"0"0,0 0-1,0-1 1,-10 3 0,12-4-468,-14 5 2,0 0 1,0 2-1,0 0 1,-30 19-1,46-25-200,1-1-1,0 1 1,0 0 0,0 0-1,0-1 1,0 1 0,0 0-1,1 1 1,-1-1 0,1 0-1,-1 0 1,1 1 0,-2 4-1,3-6-16,0 0-1,-1 1 1,2-1-1,-1 0 1,0 0-1,0 1 1,0-1-1,0 0 1,1 0-1,-1 0 1,1 0-1,-1 1 1,1-1-1,-1 0 1,1 0-1,0 0 1,-1 0-1,1 0 1,0 0-1,0 0 1,0-1-1,0 1 1,0 0-1,0 0 1,0-1-1,0 1 1,0 0-1,0-1 1,0 1-1,0-1 1,0 1-1,0-1 1,2 0-1,52 20-819,-32-12 623,0 1 0,26 13 0,-37-15 193,-1 0 0,0 0-1,13 12 1,-20-15 39,-1 0-1,1 0 1,-1 0-1,1 0 1,-1 1-1,0-1 1,-1 1 0,1 0-1,-1 0 1,3 10-1,-3-9 43,-1 1 0,0 0 0,-1 0 0,1-1 0,-1 1 0,0 0-1,-1 0 1,0 0 0,0-1 0,0 1 0,-1 0 0,0-1 0,0 1 0,-1-1-1,1 0 1,-1 0 0,-1 0 0,-7 10 0,3-5 28,-1-1 0,0 0 0,0-1 0,-1 0 1,0 0-1,-1-1 0,0-1 0,-20 12 0,0-7-71,29-11-35,1 0 0,-1-1 0,0 0 1,0 1-1,0-1 0,0 0 0,0 0 0,0 0 0,0 0 1,0 0-1,0 0 0,0-1 0,0 1 0,-3-1 0,5 0 10,-1 1-1,0-1 0,1 1 0,-1-1 0,1 0 0,-1 1 0,1-1 0,-1 0 0,1 1 1,-1-1-1,1 0 0,0 1 0,-1-1 0,1 0 0,0 0 0,-1 1 0,1-1 1,0 0-1,0 0 0,0 0 0,0 1 0,0-1 0,0 0 0,0 0 0,0 0 0,0 0 1,0 1-1,1-1 0,-1 0 0,0-1 0,12-27-305,-8 22 249,9-19-74,2 1-1,0 0 1,31-35-1,-7 8 110,-18 24 56,87-134 1132,-106 157-1016,0 1 0,-1-1 0,1 1 1,-1-1-1,0 1 0,0-1 0,-1 0 1,1 0-1,-1 1 0,0-1 0,0 0 1,0 0-1,-2-7 0,1 11-76,0-1-1,0 1 0,0-1 0,0 1 1,0 0-1,0 0 0,0 0 1,0-1-1,-1 1 0,1 0 1,0 1-1,-1-1 0,1 0 1,-1 0-1,1 0 0,-1 1 0,-1-1 1,-11-6 203,10 5-263,1 0 0,-1 0 0,0 0 0,0 1-1,-1-1 1,1 1 0,0 0 0,0 1 0,-8-1 0,-43 1-1602,26 1-355,20 0 1011,1 2-210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8:51:29.729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157 68 808,'1'1'119,"-1"-1"-1,1 1 1,-1-1 0,1 1 0,-1-1-1,1 1 1,-1-1 0,1 1-1,-1-1 1,0 1 0,1-1 0,-1 1-1,0-1 1,1 1 0,-1 0-1,0-1 1,0 1 0,0 0 0,0-1-1,1 1 1,-1 0 0,0-1-1,0 1 1,0 0 0,0-1 0,-1 2-1,-17 15 1097,17-16-1199,-23 18 261,2 1 1,1 1-1,-21 26 0,38-42-285,0 0-1,0 1 1,1-1 0,0 1-1,0 0 1,0 0-1,1 0 1,0 0-1,0 0 1,0 0 0,1 1-1,0-1 1,0 1-1,0-1 1,1 1-1,0-1 1,1 1 0,-1-1-1,1 1 1,0-1-1,1 0 1,0 1 0,0-1-1,0 0 1,1 0-1,-1 0 1,5 6-1,-2-4-15,0 0 0,1 0-1,0-1 1,0 0-1,1 0 1,0 0 0,0-1-1,1 0 1,-1 0 0,1-1-1,0 0 1,1 0-1,-1-1 1,1 0 0,0 0-1,0-1 1,18 4 0,-13-6 18,-1 1 1,0-2-1,1 0 1,-1 0 0,0-1-1,1-1 1,-1 0 0,0-1-1,0-1 1,0 0-1,-1 0 1,0-1 0,1-1-1,13-8 1,-20 9 26,1 1 0,-1-1-1,0 0 1,0 0 0,-1 0 0,1-1 0,-1 0-1,0 0 1,-1-1 0,1 1 0,-2-1-1,1 0 1,0 0 0,-1 0 0,-1-1 0,1 1-1,-1-1 1,0 1 0,-1-1 0,0 0 0,0 1-1,-1-1 1,0 0 0,0 0 0,-2-10 0,-1 3 77,-1 0 0,-1 0 1,0 0-1,-1 1 0,-1 0 0,0 0 1,-1 0-1,0 1 0,-1 1 1,-1-1-1,0 1 0,0 1 1,-2 0-1,-21-17 0,23 20-79,-1 2 0,0-1 0,0 1 0,-1 1 0,-18-7 0,23 10-160,1 0 1,-1 1-1,0-1 0,0 1 0,-1 1 1,1-1-1,0 1 0,0 0 0,0 1 0,0 0 1,-8 1-1,12 0-126,0-1 1,0 0-1,0 1 1,0 0-1,1-1 1,-1 1-1,1 0 1,-1 0-1,1 1 1,0-1-1,-3 5 1,0 1-1046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8:51:35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77 840,'0'-2'151,"0"2"-1,1-1 1,-1 0-1,0 0 1,1 0-1,-1 0 1,0 0-1,1 1 1,0-1-1,-1 0 1,0 0-1,1 0 1,0 1 0,0-1-1,0-1 1,0 2-34,0 0 1,-1-1 0,0 0 0,1 0 0,0 1-1,-1 0 1,0-1 0,1 0 0,-1 0 0,1 0 0,-1 1-1,0-1 1,1 0 0,-1-1 0,0 2 292,0 0 0,0 0 7,0 0-18,-4 2-189,0 0 1,0 2-1,0-1 1,1 0-1,-1 1 0,-3 4 1,-20 20-85,-95 110-301,118-132 57,0-1 0,1 1 1,-1-1-1,1 1 0,-4 9 0,7-15 95,0 0 0,0 1 0,0-1 0,0 1 0,-1-1 0,1 1-1,0-1 1,0 0 0,0 0 0,0 1 0,0 0 0,0-1 0,0 1 0,0-1-1,0 1 1,0-1 0,0 0 0,0 1 0,0-1 0,0 1 0,0-1 0,1 1-1,-1-1 1,0 0 0,0 1 0,0-1 0,0 1 0,0-1 0,1 1-1,-1-1 1,0 0 0,1 0 0,-1 0 0,1 1 0,-1-1 0,2 1-20,-1-1 0,0 0 0,1 0 0,-1 0 1,0 0-1,0 0 0,1 0 0,-2 0 0,2 0 0,-1-1 1,0 1-1,2-1 0,31-15-519,100-76-253,69-77 1420,-187 150 139,-16 19-735,0 0 0,0 0 0,0 0 0,0 0 0,0 0 0,-1 0 0,1 0 0,0 0-1,0 0 1,0 0 0,0 0 0,0 0 0,0 0 0,0 0 0,0 0 0,0 0 0,0 0-1,0 0 1,0 0 0,0 0 0,0 0 0,-1 0 0,1 0 0,0 0 0,0 0 0,0 0-1,0 0 1,0 0 0,0 0 0,0 0 0,0 0 0,0 0 0,0 0 0,0 0-1,0 0 1,0 0 0,0-1 0,0 1 0,0 0 0,0 0 0,0 0 0,0 0 0,0 0-1,0 0 1,0 0 0,0 0 0,0 0 0,0 0 0,0 0 0,0 0 0,1-1 0,-1 1-1,0 0 1,0 0 0,0 0 0,0 0 0,0 0 0,0 0 0,0 0 0,0 0 0,0 0-1,0 0 1,0 0 0,0 0 0,0 0 0,-10 7 454,-168 156 971,104-91-1099,46-42-235,24-27-92,-2 2-5,0 0 0,1 1-1,1-1 1,-1 1 0,0 0 0,1 0 0,0 1 0,1-1-1,-1 1 1,-5 13 0,9-20-9,0 0 0,0 1 0,0-1 0,0 1 0,-1-1-1,1 1 1,0-1 0,0 1 0,0-1 0,0 0 0,0 0 0,0 1 0,1-1-1,-1 1 1,0-1 0,0 0 0,0 1 0,0-1 0,1 0 0,-1 0 0,0 1-1,0-1 1,1 0 0,-1 1 0,0-1 0,0 1 0,0-1 0,0 0 0,1 0-1,12 3-180,12-9-137,-23 5 304,22-8-268,0-1 1,0-1-1,-1-1 1,28-21-1,80-67-242,-101 76 551,-27 21 9,14-11 106,-15 13-101,-2 1-1,1-1 1,0-1 0,-1 2-1,1-1 1,0 0 0,0 0-1,-1 0 1,1 0 0,0-1-1,-1 2 1,1-2 0,-1 0-1,0 2 26,-1-1 0,0 1 0,0 0 0,0 1-1,0-1 1,0 0 0,1 0 0,-1 0 0,0 1-1,0-1 1,0 0 0,0 0 0,0 1 0,1-1-49,-10 6 177,2-1 1,-1 0-1,-10 10 1,1-2-24,-86 76 640,51-42-469,47-42-341,0 0 0,1 2 0,0-2 0,-7 12 1,11-16-4,1-1 0,0 0 0,0 0 0,-1 0 0,1 0 0,0 0 0,0 0 1,0 0-1,0 0 0,0 1 0,0-1 0,0 0 0,-1 1 0,1-1 0,0 0 0,0 1 1,0-1-1,0 0 0,0 0 0,0 0 0,0 0 0,0 0 0,0 1 0,0-1 1,0 0-1,0 1 0,0-1 0,0 0 0,0 1 0,0-1 0,0 0 0,0 1 1,0-1-1,0 0 0,1 0 0,-1 0 0,0 0 0,0 0 0,0 1 0,0-1 0,0 0 1,0 0-1,0 1 0,0-1 0,1 0 0,-1 0 0,0 1 0,0-1 0,1 0 1,-1 0-1,0 0 0,1 0 0,-1 0 0,0 0 0,0 0 0,0 0 0,0 0 0,1 0 1,-1 0-1,0 0 0,1 0 0,-1 0 0,0 0 0,0 0 0,19-3-535,-16 3 514,11-6-249,0 1-1,0-2 0,24-15 0,-26 15 166,137-88-336,-139 88 540,8-5 331,-13 9-190,-2 2 226,-5 5 98,-13 15 251,5-9-573,-25 26 317,8-4-348,19-24-322,1-1 0,0 2 1,1-1-1,-6 10 0,5-9-416,7-8 283,-1-1-1,0 2 1,1-1 0,-1 0 0,0 0 0,0 1 0,1-2-1,-1 2 1,0-1 0,1 0 0,-1 1 0,1 1 0,3-1-3239,0-3 1769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9:45:10.965"/>
    </inkml:context>
    <inkml:brush xml:id="br0">
      <inkml:brushProperty name="width" value="0.07938" units="cm"/>
      <inkml:brushProperty name="height" value="0.07938" units="cm"/>
      <inkml:brushProperty name="color" value="#FF0000"/>
    </inkml:brush>
  </inkml:definitions>
  <inkml:trace contextRef="#ctx0" brushRef="#br0">197 44 60,'14'-20'2545,"-14"20"-2475,1-1 1,-1 0-1,1 1 0,-1-1 0,0 0 0,1 0 1,-1 0-1,0 1 0,1-1 0,-1 0 0,0 0 1,0 0-1,0 0 0,0 1 0,0-1 0,0 0 1,0 0-1,0 0 0,0 0 0,0 1 0,-1-1 1,1 0-1,0 0 0,-1 0 0,0-1 0,0 2-23,-1-1 0,0 1-1,0 0 1,0-1-1,0 1 1,0 0-1,0 0 1,0 0-1,0 1 1,0-1 0,0 0-1,0 1 1,0-1-1,-2 2 1,-2-1 70,-2 1-68,1 1-1,-1-1 1,1 2 0,0-1 0,0 1-1,0 0 1,0 0 0,1 0 0,-1 1 0,1 0-1,1 1 1,-1 0 0,-8 10 0,6-5-1,0 0 0,1 1 1,0-1-1,1 1 1,0 0-1,1 1 1,-4 16-1,7-22-40,-2 6 9,1-1 1,0 1-1,1 0 0,0 24 1,2-25-18,1 0 0,0 0 0,0 0 1,2 0-1,6 21 0,-8-28-4,1-1-1,0 0 0,0 1 1,0-1-1,0 0 1,1 0-1,0 0 0,0 0 1,0-1-1,0 1 1,0-1-1,1 0 0,-1 0 1,1 0-1,0 0 0,0-1 1,8 4-1,-3-3-16,0 0 0,1-1 0,-1 0-1,1 0 1,-1-1 0,1-1 0,-1 0-1,1 0 1,0 0 0,-1-1 0,1-1-1,-1 0 1,17-5 0,-13 2-17,0-1 1,0 0-1,0 0 1,-1-1-1,0-1 1,0 0-1,-1-1 0,19-18 1,-23 20 34,-1-1 1,0-1 0,0 1-1,-1-1 1,0 0-1,-1 0 1,0 0-1,4-14 1,-2 3 100,-1 0 0,-2 0-1,3-24 1,-5 35-11,-1 1-1,0-1 0,-1 1 1,0-1-1,0 1 0,-1-1 1,0 1-1,0 0 0,-1 0 1,-6-13-1,8 18-69,-1-1 0,-1 1 0,1-1 1,0 1-1,-1 0 0,1 0 0,-1 0 0,0 0 0,0 1 0,0-1 0,0 1 0,-1-1 0,1 1 1,-1 0-1,1 1 0,-1-1 0,0 0 0,0 1 0,1 0 0,-1 0 0,0 0 0,0 1 0,0-1 1,-4 1-1,-3 0-404,0 1 0,0 0 1,-18 5-1,-9 9-3398,29-8 2428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8:55:07.437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64 0 380,'0'0'411,"0"0"33,0 0-44,0 0-93,0 0-90,0 0-75,0 0-47,0 0-29,0 0-12,0 0-7,0 0-8,0 0-7,0 0 1,0 0-5,0 0-7,0 0-1,0 0-3,0 0 2,0 0-2,0 0 4,0 0 9,0 0 0,0 0 8,0 0 6,0 0 12,0 0 6,0 0 4,0 0 4,0 0 4,0 0-3,0 0-5,0 0 1,0 0-4,0 0-4,0 0 4,0 0 5,0 0 3,0 0-3,0 0 2,0 0 8,0 0 0,0 0 4,0 0 5,0 0 8,0 0-9,0 0-8,0 0-10,0 0-12,0 0-11,0 0-10,0 0-11,0 0 2,0 0-4,-5 21 59,2-16-66,0 0 0,0 0-1,0 0 1,1 0 0,0 0 0,0 1 0,-1 5-1,-8 20 109,-7 20-33,11-31-33,7-19-55,0 0-1,-1 0 1,1 0-1,0 0 1,0 0-1,0 0 1,-1 1-1,1-1 1,0 0 0,1 0-1,-1 0 1,0 0-1,0 0 1,0 0-1,0 0 1,1 0-1,-1 0 1,1 0-1,-1 0 1,1 0-1,-1-1 1,1 1 0,0 1-1,1 0 5,0-1-1,-1 1 1,1-1-1,0 0 1,0 0-1,0 0 1,0 0-1,0 0 1,0 0-1,4 0 1,4 1 15,0 0 0,1-1 0,16 0-1,-27-1-19,186-12-113,-180 12 107,1-1-101,76-6-170,-28 5-2864,-50 2 2050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8:55:07.973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160 1 380,'0'0'467,"0"0"45,-18 5 921,14-1-1347,-1 0-1,0 1 1,1-1 0,-7 10-1,-10 10 108,15-16-158,-1 1 0,1 0 0,0 0 0,-5 12 0,2-5-7,0 4-111,1 1 1,1-1-1,1 1 0,1 0 1,-5 34-1,9-51-109,1 0-1,-1 0 0,1 0 1,0 0-1,0 0 1,1 0-1,0 7 0,3-3-554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8:55:29.604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34 54 624,'-6'0'1232,"4"0"-944,1 1 1,-1-1-1,1 0 1,-1 0-1,0 0 1,1 0-1,-1 0 1,0 0-1,1 0 0,-1-1 1,1 1-1,-1-1 1,1 1-1,-1-1 1,-1-1-1,3 2-19,0 0-7,41-17 913,-17 11-1392,0 1 0,1 0 0,46-1 1,-27 3-257,89-2-1515,-112 4 1461,-15 0 101,0 0 0,0 1-1,1 0 1,-1 1 0,12 1-1,-13 2-357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8:55:32.646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0 75 676,'0'0'133,"0"1"0,0-1 0,1 0 1,-1 1-1,0-1 0,0 1 0,0-1 0,0 0 0,0 1 0,1-1 1,-1 0-1,0 0 0,0 1 0,1-1 0,-1 0 0,0 1 0,0-1 1,1 0-1,-1 0 0,0 0 0,1 1 0,-1-1 0,0 0 0,1 0 1,-1 0-1,0 0 0,1 1 0,-1-1 0,1 0 0,-1 0 0,0 0 0,1 0 1,-1 0-1,0 0 0,1 0 0,-1 0 0,1 0 0,-1 0 0,0-1 1,1 1-1,-1 0 0,0 0 0,1 0 0,0-1 0,23-7-284,-19 6 464,33-12-422,1 3 0,72-12 0,-46 11-372,-30 7-116,0 1 1,1 3 0,39 2 0,-18-1-1732,-49 0 1768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9:45:12.347"/>
    </inkml:context>
    <inkml:brush xml:id="br0">
      <inkml:brushProperty name="width" value="0.07938" units="cm"/>
      <inkml:brushProperty name="height" value="0.07938" units="cm"/>
      <inkml:brushProperty name="color" value="#FF0000"/>
    </inkml:brush>
  </inkml:definitions>
  <inkml:trace contextRef="#ctx0" brushRef="#br0">217 35 872,'0'-3'341,"-1"0"1,1 0-1,-1 0 1,1 0-1,-1 1 0,0-1 1,0 0-1,-2-3 0,3 6-317,0 0 0,0-1-1,0 1 1,-1 0 0,1-1 0,0 1-1,0 0 1,0-1 0,-1 1-1,1 0 1,0-1 0,-1 1 0,1 0-1,0 0 1,0 0 0,-1-1-1,1 1 1,0 0 0,-1 0 0,1 0-1,-1 0 1,1-1 0,0 1-1,-1 0 1,1 0 0,0 0 0,-1 0-1,1 0 1,-1 0 0,1 0-1,0 0 1,-1 0 0,1 0 0,-1 1-1,-15 10 326,-14 29-257,24-32-17,-13 21-40,-17 34 1,-12 20-853,36-63 168,10-17 435,1 1 0,-1-1 0,0 0 0,0 0 0,0 0-1,-1 0 1,1-1 0,-5 5 0,-1-2-734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9:45:12.959"/>
    </inkml:context>
    <inkml:brush xml:id="br0">
      <inkml:brushProperty name="width" value="0.07938" units="cm"/>
      <inkml:brushProperty name="height" value="0.07938" units="cm"/>
      <inkml:brushProperty name="color" value="#FF0000"/>
    </inkml:brush>
  </inkml:definitions>
  <inkml:trace contextRef="#ctx0" brushRef="#br0">38 99 868,'-28'17'3478,"18"-12"-2606,18-10-503,1 2-377,0 1-1,0 0 1,0 0-1,0 0 1,11 0 0,-9 1-4,38-7-66,0-3 0,52-19 0,-80 24 37,57-19-21,-48 15 57,-24 8 28,1 0 0,-1 0 0,1 0 1,0 1-1,-1 0 0,9 0 0,-14 1-12,0 0-1,1 0 0,-1 0 1,0 1-1,0-1 1,0 1-1,0-1 1,0 1-1,0-1 0,0 1 1,0 0-1,0-1 1,0 1-1,0 0 1,0 0-1,0 0 0,0 0 1,-1-1-1,1 1 1,0 0-1,-1 1 1,1-1-1,0 0 0,-1 0 1,0 0-1,1 0 1,-1 0-1,0 0 1,1 1-1,-1-1 0,0 0 1,0 2-1,1 6 2,0 1 0,-1-1 0,-1 11-1,1-8 6,-2 14-14,0-1 0,-13 48 0,5-22-130,-29 124-2918,37-165 2337,1-2-94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9:45:13.301"/>
    </inkml:context>
    <inkml:brush xml:id="br0">
      <inkml:brushProperty name="width" value="0.07938" units="cm"/>
      <inkml:brushProperty name="height" value="0.07938" units="cm"/>
      <inkml:brushProperty name="color" value="#FF0000"/>
    </inkml:brush>
  </inkml:definitions>
  <inkml:trace contextRef="#ctx0" brushRef="#br0">50 128 1116,'-49'4'4071,"48"-4"-3954,23-16 210,-10 10-340,0 0-1,16-5 1,2-1-142,62-31-1215,-21 10-1170,-58 28 1754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9:45:13.861"/>
    </inkml:context>
    <inkml:brush xml:id="br0">
      <inkml:brushProperty name="width" value="0.07938" units="cm"/>
      <inkml:brushProperty name="height" value="0.07938" units="cm"/>
      <inkml:brushProperty name="color" value="#FF0000"/>
    </inkml:brush>
  </inkml:definitions>
  <inkml:trace contextRef="#ctx0" brushRef="#br0">56 45 860,'-15'1'1572,"12"0"-1407,-1-1-1,1 0 1,0 1-1,0-1 1,-1-1-1,1 1 1,0 0 0,-6-2-1,9 2-159,-1 0 0,1-1-1,0 1 1,0 0 0,-1 0 0,1 0-1,0 0 1,0 0 0,-1 0 0,1 0-1,0-1 1,0 1 0,0 0 0,-1 0-1,1 0 1,0 0 0,0-1 0,0 1-1,-1 0 1,1 0 0,0 0 0,0-1-1,0 1 1,0 0 0,0 0 0,0-1-1,0 1 1,-1 0 0,1-1 0,0 1-1,0 0 1,0 0 0,0-1 0,0 1-1,0 0 1,0 0 0,0-1 0,0 1-1,1 0 1,-1 0 0,0-1 0,12-7 45,19-1-57,-6 5 4,87-9-52,-94 12 46,1 0 1,0 2-1,-1 0 1,21 5-1,-37-6 10,-1 0-1,0 0 1,1 0 0,-1 1-1,0-1 1,1 0-1,-1 1 1,0 0 0,1-1-1,-1 1 1,0-1 0,0 1-1,0 0 1,0 0-1,0 0 1,0 0 0,0 0-1,0 0 1,0 0 0,0 0-1,0 0 1,0 0-1,-1 1 1,1-1 0,-1 0-1,1 0 1,-1 1 0,1-1-1,-1 0 1,0 1 0,1-1-1,-1 1 1,0-1-1,0 3 1,-1 0 2,0 0 0,0 0 0,0 0-1,0 0 1,-1 0 0,0 0 0,0-1 0,0 1 0,0 0-1,0-1 1,-6 6 0,-169 191 600,162-183-480,1 1 0,1 0 0,0 1 0,2 0 0,0 1 0,1 0 0,-10 33 0,19-50-112,0 0 0,0 0 0,1 0 0,-1 1 0,1-1 0,0 0 0,0 0 0,0 1 0,0-1 0,1 0 0,-1 0 0,1 0 0,0 0 0,2 6 0,-2-7-10,0-1 0,0 1 0,0 0 0,1 0 0,-1-1 0,1 1-1,0 0 1,-1-1 0,1 0 0,0 1 0,0-1 0,0 0 0,0 0 0,0 0-1,0 0 1,0 0 0,0-1 0,0 1 0,0 0 0,1-1 0,2 1 0,21 0-131,1-2 0,-1 0 0,0-2 1,0 0-1,39-12 0,-28 7-210,18-8-571,-41 11 210,1 1 0,17-4 0,-18 7-85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9:45:14.398"/>
    </inkml:context>
    <inkml:brush xml:id="br0">
      <inkml:brushProperty name="width" value="0.07938" units="cm"/>
      <inkml:brushProperty name="height" value="0.07938" units="cm"/>
      <inkml:brushProperty name="color" value="#FF0000"/>
    </inkml:brush>
  </inkml:definitions>
  <inkml:trace contextRef="#ctx0" brushRef="#br0">234 69 248,'1'-1'139,"0"1"0,0-1 0,-1 0 0,1 0-1,0 0 1,0 0 0,0-1 0,-1 1 0,1 0 0,0 0 0,-1 0 0,1-1 0,-1 1-1,0 0 1,1 0 0,-1-1 0,0 1 0,0 0 0,0-1 0,0 1 0,0 0 0,0-1-1,0 1 1,0 0 0,0-1 0,-1 1 0,1 0 0,-1-1 0,1 1 0,-1 0-1,1 0 1,-1 0 0,0-1 0,1 1 0,-1 0 0,0 0 0,0 0 0,-1-1 0,-1 0-96,0 0 1,1-1 0,-1 2 0,0-1 0,0 0 0,0 1 0,0-1 0,0 1 0,0 0 0,-1 0 0,1 0 0,0 0-1,-1 1 1,-5-1 0,-13 0 122,-19 1 134,27 2-218,11-2-59,0 0-1,0 0 1,-1 1-1,1 0 1,0-1-1,0 1 1,-6 3-1,-11 5 77,15-7-63,-1 1 1,1-1 0,0 1 0,0 0 0,-7 6 0,10-7-49,0 0 0,1 0 0,-1-1-1,1 1 1,0 0 0,0 0 0,0 1 0,0-1-1,0 0 1,0 0 0,0 0 0,1 1-1,-1-1 1,1 0 0,-1 1 0,1-1 0,0 5-1,0-7-7,0 1-1,0 0 0,0-1 0,1 1 1,-1 0-1,0-1 0,0 1 1,0-1-1,0 1 0,1 0 0,-1-1 1,0 1-1,1-1 0,-1 1 1,0-1-1,1 1 0,-1-1 1,1 1-1,-1-1 0,1 0 0,-1 1 1,1-1-1,-1 0 0,1 1 1,-1-1-1,1 0 0,-1 1 0,1-1 1,0 0-1,26 2-512,-16-4 370,1 0 0,19-7 0,40-20 124,-70 29 50,0 0 0,1 0-1,-1 0 1,0 0 0,1 0 0,-1 0-1,0 0 1,1 0 0,-1 0 0,0 1 0,1-1-1,-1 1 1,0-1 0,0 1 0,1-1-1,-1 1 1,0 0 0,0-1 0,0 1-1,0 0 1,0 0 0,0 0 0,0 0-1,0 0 1,0 0 0,-1 0 0,1 0-1,0 0 1,-1 0 0,1 1 0,0-1 0,-1 0-1,0 0 1,1 1 0,-1-1 0,1 2-1,1 8 7,1 0 0,-2-1 0,2 17 0,-3-18 0,28 395-305,-28-400 230,7 49-402,-6-50 269,-1 0 0,1 0-1,0 0 1,0 0 0,0 0 0,0 0 0,0 0-1,1 0 1,-1-1 0,1 1 0,0-1-1,0 1 1,4 4 0,-1-6-729,-1-1-9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9:45:19.910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69 1 28,'-29'34'2439,"23"-29"-2168,1 0 0,1 1 1,-1-1-1,1 1 0,-6 10 0,9-13-248,0-3-11,1 1 0,-1-1-1,1 1 1,-1 0 0,1-1-1,0 1 1,-1-1 0,1 1 0,0 0-1,0 0 1,0-1 0,-1 1-1,1 0 1,0-1 0,0 1 0,0 0-1,0-1 1,0 1 0,0 0-1,0 0 1,0-1 0,1 1 0,-1 0-1,0-1 1,0 1 0,1 0-1,-1-1 1,0 1 0,1 0 0,-1-1-1,0 1 1,1-1 0,-1 1 0,1-1-1,-1 1 1,1-1 0,-1 1-1,1-1 1,0 1 0,-1-1 0,1 0-1,-1 1 1,1-1 0,1 1-1,4 1 13,1 1-1,0-1 0,0 0 0,0 0 1,0-1-1,7 1 0,1 1 8,262 40 904,518 15 0,-178-53-848,342 8 19,-790-8-112,262 11-29,-216-6-25,128 10-39,-91-10 23,-61-3 20,-72-6 62,-67-2-629,-77-12-3454,17 9 3106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A20D4-8E57-44D6-B96B-54C582FB60DE}" type="datetimeFigureOut">
              <a:rPr lang="en-GB" smtClean="0"/>
              <a:t>20/05/2022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6B130-8129-4899-A558-BA94D73226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70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5.sharepoint.com.mcas.ms/sites/salesandmktg/sales/F5%20Labs/SitePages/2021-Credenti.aspx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5.com/labs/articles/threat-intelligence/2021-credential-stuffing-repor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5.sharepoint.com.mcas.ms/sites/salesandmktg/sales/F5%20Labs/SitePages/2021-Credenti.aspx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5.com/labs/articles/threat-intelligence/2021-credential-stuffing-report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5.sharepoint.com.mcas.ms/sites/salesandmktg/sales/F5%20Labs/SitePages/2021-Credenti.aspx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llcomeopenresearch.org/articles/5-67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5.com/labs/articles/threat-intelligence/2021-credential-stuffing-report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5.sharepoint.com.mcas.ms/sites/salesandmktg/sales/F5%20Labs/SitePages/2021-Credenti.aspx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5.com/labs/articles/threat-intelligence/2021-credential-stuffing-report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5.sharepoint.com.mcas.ms/sites/salesandmktg/sales/F5%20Labs/SitePages/2021-Credenti.aspx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guistic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George_Kingsley_Zipf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formation_seeking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493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err="1"/>
              <a:t>RockYou</a:t>
            </a:r>
            <a:r>
              <a:rPr lang="en-GB"/>
              <a:t> (this is a glimpse at the top 400 passwords)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/>
              <a:t>32 million records breached after simple SQL injection attack. </a:t>
            </a:r>
            <a:r>
              <a:rPr lang="en-GB" b="1"/>
              <a:t>Passwords stored in the clear! </a:t>
            </a:r>
            <a:endParaRPr lang="en-GB"/>
          </a:p>
          <a:p>
            <a:pPr lvl="0"/>
            <a:endParaRPr lang="en-GB" b="1"/>
          </a:p>
          <a:p>
            <a:r>
              <a:rPr lang="en-GB" b="1"/>
              <a:t>SO WHAT HAVE ALL THESE DATA BREACHES TAUGHT US?</a:t>
            </a:r>
          </a:p>
          <a:p>
            <a:endParaRPr lang="en-GB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As a population… we are no better now than we were over 10 years ago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Keep using the same bad passwords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…and on multiple sites</a:t>
            </a:r>
          </a:p>
          <a:p>
            <a:pPr lvl="0"/>
            <a:endParaRPr lang="en-GB" b="1"/>
          </a:p>
          <a:p>
            <a:pPr lvl="0"/>
            <a:r>
              <a:rPr lang="en-GB" b="1"/>
              <a:t>Data breaches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Passwords in a DB – hashed or </a:t>
            </a:r>
            <a:r>
              <a:rPr lang="en-GB" err="1"/>
              <a:t>unhashed</a:t>
            </a:r>
            <a:endParaRPr lang="en-GB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Password files on servers, desktop computers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Improperly secured S3 buckets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Examples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Have I Been </a:t>
            </a:r>
            <a:r>
              <a:rPr lang="en-GB" err="1"/>
              <a:t>Pwned</a:t>
            </a:r>
            <a:r>
              <a:rPr lang="en-GB"/>
              <a:t>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/>
              <a:t>576,611,621 real passwords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Hashesorg2019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/>
              <a:t>1,279,729,139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/>
              <a:t>…and there are still larger lists</a:t>
            </a:r>
          </a:p>
          <a:p>
            <a:pPr lvl="0"/>
            <a:endParaRPr lang="en-GB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319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How do passwords fair according to </a:t>
            </a:r>
            <a:r>
              <a:rPr lang="en-GB" err="1"/>
              <a:t>Zipfs</a:t>
            </a:r>
            <a:r>
              <a:rPr lang="en-GB"/>
              <a:t> law?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Not perfectly… but not bad!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Orange line = theoretical occurrence based on password rank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387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Orange line = theoretical occurrence based on password rank</a:t>
            </a:r>
          </a:p>
          <a:p>
            <a:r>
              <a:rPr lang="en-GB"/>
              <a:t>Blue line = actual occurrence based on password rank</a:t>
            </a:r>
          </a:p>
          <a:p>
            <a:endParaRPr lang="en-GB"/>
          </a:p>
          <a:p>
            <a:r>
              <a:rPr lang="en-GB"/>
              <a:t>LETS DO SOME MATHS </a:t>
            </a:r>
            <a:r>
              <a:rPr lang="en-GB">
                <a:sym typeface="Wingdings" panose="05000000000000000000" pitchFamily="2" charset="2"/>
              </a:rPr>
              <a:t> …</a:t>
            </a:r>
          </a:p>
          <a:p>
            <a:endParaRPr lang="en-GB">
              <a:sym typeface="Wingdings" panose="05000000000000000000" pitchFamily="2" charset="2"/>
            </a:endParaRPr>
          </a:p>
          <a:p>
            <a:endParaRPr lang="en-GB"/>
          </a:p>
          <a:p>
            <a:endParaRPr lang="en-GB"/>
          </a:p>
          <a:p>
            <a:r>
              <a:rPr lang="en-GB"/>
              <a:t>This isn’t true of just </a:t>
            </a:r>
            <a:r>
              <a:rPr lang="en-GB" err="1"/>
              <a:t>RockYou</a:t>
            </a:r>
            <a:r>
              <a:rPr lang="en-GB"/>
              <a:t>, but of every password list I’ve studied… including non-English ones.</a:t>
            </a:r>
          </a:p>
          <a:p>
            <a:endParaRPr lang="en-GB"/>
          </a:p>
          <a:p>
            <a:r>
              <a:rPr lang="en-GB"/>
              <a:t>Interestingly, in almost every case, the password pattern differs from a strict </a:t>
            </a:r>
            <a:r>
              <a:rPr lang="en-GB" err="1"/>
              <a:t>Parento</a:t>
            </a:r>
            <a:r>
              <a:rPr lang="en-GB"/>
              <a:t> distribution curve primarily with the 2</a:t>
            </a:r>
            <a:r>
              <a:rPr lang="en-GB" baseline="30000"/>
              <a:t>nd</a:t>
            </a:r>
            <a:r>
              <a:rPr lang="en-GB"/>
              <a:t> password which is always significantly lower than the predicted curve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155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37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25% of DoS incidents are Layer-7 (app)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Web exploits - mostly SQL injects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998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C00000"/>
              </a:buClr>
            </a:pPr>
            <a:r>
              <a:rPr lang="en-US"/>
              <a:t>5 years of data and research</a:t>
            </a:r>
          </a:p>
          <a:p>
            <a:pPr>
              <a:buClr>
                <a:srgbClr val="C00000"/>
              </a:buClr>
            </a:pPr>
            <a:r>
              <a:rPr lang="en-US"/>
              <a:t>3 new years of credential spills</a:t>
            </a:r>
          </a:p>
          <a:p>
            <a:pPr>
              <a:buClr>
                <a:srgbClr val="C00000"/>
              </a:buClr>
            </a:pPr>
            <a:r>
              <a:rPr lang="en-US"/>
              <a:t>Tested use of compromised credentials across 2.9 billion unique authentication attempts against Banks, Retail, Food and Beverage</a:t>
            </a:r>
          </a:p>
          <a:p>
            <a:endParaRPr lang="en-GB" sz="1200" u="none" kern="1200">
              <a:solidFill>
                <a:schemeClr val="tx1"/>
              </a:solidFill>
              <a:latin typeface="+mj-lt"/>
              <a:ea typeface="+mn-ea"/>
              <a:cs typeface="+mn-c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sz="1200" u="none" kern="1200">
              <a:solidFill>
                <a:schemeClr val="tx1"/>
              </a:solidFill>
              <a:latin typeface="+mj-lt"/>
              <a:ea typeface="+mn-ea"/>
              <a:cs typeface="+mn-c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200" u="none" kern="1200">
                <a:solidFill>
                  <a:schemeClr val="tx1"/>
                </a:solidFill>
                <a:latin typeface="+mj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https://f5.sharepoint.com.mcas.ms</a:t>
            </a:r>
            <a:r>
              <a:rPr lang="en-GB" sz="1200" kern="1200">
                <a:solidFill>
                  <a:schemeClr val="tx1"/>
                </a:solidFill>
                <a:latin typeface="+mj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/sites/salesandmktg/sales/F5%20Labs/SitePages/2021-Credenti.aspx</a:t>
            </a:r>
            <a:endParaRPr lang="en-US" sz="1200" kern="120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60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333333"/>
                </a:solidFill>
                <a:effectLst/>
                <a:latin typeface="Proxima Nova"/>
              </a:rPr>
              <a:t>The analysis also traced logins across F5 customers using leaked credentials from Collection X, a massive set of leaked credentials that appeared for sale on a hacking forum in early 2019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333333"/>
                </a:solidFill>
                <a:effectLst/>
                <a:latin typeface="Proxima Nova"/>
              </a:rPr>
              <a:t>It revealed two interesting insights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333333"/>
                </a:solidFill>
                <a:effectLst/>
                <a:latin typeface="Proxima Nova"/>
              </a:rPr>
              <a:t>1- almost a 1/3 of all logins were with Leaked Credentials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333333"/>
                </a:solidFill>
                <a:effectLst/>
                <a:latin typeface="Proxima Nova"/>
              </a:rPr>
              <a:t>2- out of these the majority of logins were legitimate users trying to login to their accounts using their real, but leaked, credentials – this is a ticking time bomb for the next ATO attack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>
              <a:solidFill>
                <a:srgbClr val="333333"/>
              </a:solidFill>
              <a:effectLst/>
              <a:latin typeface="Proxima Nova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>
              <a:solidFill>
                <a:srgbClr val="333333"/>
              </a:solidFill>
              <a:effectLst/>
              <a:latin typeface="Proxima Nova"/>
            </a:endParaRPr>
          </a:p>
          <a:p>
            <a:r>
              <a:rPr lang="en-GB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https://www.f5.com/labs/articles/threat-intelligence/2021-credential-stuffing-report</a:t>
            </a:r>
            <a:endParaRPr lang="en-GB" sz="1200" u="sng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https://f5.sharepoint.com.mcas.ms/sites/salesandmktg/sales/F5%20Labs/SitePages/2021-Credenti.aspx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>
              <a:solidFill>
                <a:srgbClr val="333333"/>
              </a:solidFill>
              <a:effectLst/>
              <a:latin typeface="Proxima Nova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54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333333"/>
                </a:solidFill>
                <a:effectLst/>
                <a:latin typeface="Proxima Nova"/>
              </a:rPr>
              <a:t>The analysis also traced logins across F5 customers using leaked credentials from Collection X, a massive set of leaked credentials that appeared for sale on a hacking forum in early 2019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333333"/>
                </a:solidFill>
                <a:effectLst/>
                <a:latin typeface="Proxima Nova"/>
              </a:rPr>
              <a:t>It revealed two interesting insights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333333"/>
                </a:solidFill>
                <a:effectLst/>
                <a:latin typeface="Proxima Nova"/>
              </a:rPr>
              <a:t>1- almost a 1/3 of all logins were with Leaked Credentials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333333"/>
                </a:solidFill>
                <a:effectLst/>
                <a:latin typeface="Proxima Nova"/>
              </a:rPr>
              <a:t>2- out of these the majority of logins were legitimate users trying to login to their accounts using their real, but leaked, credentials – this is a ticking time bomb for the next ATO attack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>
              <a:solidFill>
                <a:srgbClr val="333333"/>
              </a:solidFill>
              <a:effectLst/>
              <a:latin typeface="Proxima Nova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>
              <a:solidFill>
                <a:srgbClr val="333333"/>
              </a:solidFill>
              <a:effectLst/>
              <a:latin typeface="Proxima Nova"/>
            </a:endParaRPr>
          </a:p>
          <a:p>
            <a:r>
              <a:rPr lang="en-GB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https://www.f5.com/labs/articles/threat-intelligence/2021-credential-stuffing-report</a:t>
            </a:r>
            <a:endParaRPr lang="en-GB" sz="1200" u="sng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https://f5.sharepoint.com.mcas.ms/sites/salesandmktg/sales/F5%20Labs/SitePages/2021-Credenti.aspx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>
              <a:solidFill>
                <a:srgbClr val="333333"/>
              </a:solidFill>
              <a:effectLst/>
              <a:latin typeface="Proxima Nova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09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Historical view, Application Tiers Model, unknowns removed</a:t>
            </a:r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00">
                <a:solidFill>
                  <a:schemeClr val="bg2"/>
                </a:solidFill>
                <a:latin typeface="+mj-lt"/>
              </a:rPr>
              <a:t>Malware up to 30% of breaches in 2021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237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After </a:t>
            </a:r>
            <a:r>
              <a:rPr lang="en-GB" err="1"/>
              <a:t>RockYou</a:t>
            </a:r>
            <a:r>
              <a:rPr lang="en-GB"/>
              <a:t> we realised we needed to require more complex passwords</a:t>
            </a:r>
          </a:p>
          <a:p>
            <a:endParaRPr lang="en-GB"/>
          </a:p>
          <a:p>
            <a:r>
              <a:rPr lang="en-GB"/>
              <a:t>Password complexity is made up of two things…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Length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Character set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02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CARPET</a:t>
            </a:r>
          </a:p>
          <a:p>
            <a:r>
              <a:rPr lang="en-GB"/>
              <a:t>CODE</a:t>
            </a:r>
          </a:p>
          <a:p>
            <a:r>
              <a:rPr lang="en-GB"/>
              <a:t>IT SUPPORT</a:t>
            </a:r>
          </a:p>
          <a:p>
            <a:endParaRPr lang="en-GB"/>
          </a:p>
          <a:p>
            <a:endParaRPr lang="en-GB"/>
          </a:p>
          <a:p>
            <a:r>
              <a:rPr lang="en-GB"/>
              <a:t>What if I told you that just 20% of the carpet in your house takes 80% of the wear?</a:t>
            </a:r>
          </a:p>
          <a:p>
            <a:r>
              <a:rPr lang="en-GB"/>
              <a:t>And what about if I claimed that 20% of your code is responsible for 80% of the vulnerabilities?</a:t>
            </a:r>
          </a:p>
          <a:p>
            <a:endParaRPr lang="en-GB"/>
          </a:p>
          <a:p>
            <a:r>
              <a:rPr lang="en-GB"/>
              <a:t>We often here about the 80/20 rule in IT and those people on 1</a:t>
            </a:r>
            <a:r>
              <a:rPr lang="en-GB" baseline="30000"/>
              <a:t>st</a:t>
            </a:r>
            <a:r>
              <a:rPr lang="en-GB"/>
              <a:t> line support, it often feels like 20% of the support tickets take up 80% of the time.</a:t>
            </a:r>
          </a:p>
          <a:p>
            <a:endParaRPr lang="en-GB"/>
          </a:p>
          <a:p>
            <a:r>
              <a:rPr lang="en-GB"/>
              <a:t>I first heard about this 80/20 rule when I worked 1</a:t>
            </a:r>
            <a:r>
              <a:rPr lang="en-GB" baseline="30000"/>
              <a:t>st</a:t>
            </a:r>
            <a:r>
              <a:rPr lang="en-GB"/>
              <a:t> line support…. but it isn’t just bizarre phenomenon in technology circles. </a:t>
            </a:r>
          </a:p>
          <a:p>
            <a:endParaRPr lang="en-GB"/>
          </a:p>
          <a:p>
            <a:r>
              <a:rPr lang="en-GB"/>
              <a:t>So where does this 80/20 come from … and what kind of RULE is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265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Password complexity is made up of two things…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Length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Character set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798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/>
              <a:t>Password</a:t>
            </a:r>
          </a:p>
          <a:p>
            <a:pPr marL="0" indent="0">
              <a:buNone/>
            </a:pPr>
            <a:r>
              <a:rPr lang="en-GB"/>
              <a:t>208 BILLION possible combinations for an 8 character password using only a-z seems pretty good, right?</a:t>
            </a:r>
          </a:p>
          <a:p>
            <a:pPr marL="0" indent="0">
              <a:buNone/>
            </a:pPr>
            <a:r>
              <a:rPr lang="en-GB"/>
              <a:t>PROBLEMS</a:t>
            </a:r>
          </a:p>
          <a:p>
            <a:pPr marL="285750" indent="-285750">
              <a:buFontTx/>
              <a:buChar char="-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Only provides 2^38 bit security</a:t>
            </a:r>
          </a:p>
          <a:p>
            <a:pPr marL="285750" indent="-285750">
              <a:buFontTx/>
              <a:buChar char="-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Assumes attackers try every possible character combination from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aaaaaaaaa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zzzzzzzz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/>
          </a:p>
          <a:p>
            <a:r>
              <a:rPr lang="en-GB"/>
              <a:t>2. Troubador&amp;3</a:t>
            </a:r>
          </a:p>
          <a:p>
            <a:r>
              <a:rPr lang="en-GB"/>
              <a:t>Well… we’ve increased our “key space” by using a-z and A-Z as well as 0-9 and special characters, let’s be generous and say it’s now </a:t>
            </a:r>
          </a:p>
          <a:p>
            <a:r>
              <a:rPr lang="en-GB"/>
              <a:t>PROBLEMS</a:t>
            </a:r>
          </a:p>
          <a:p>
            <a:pPr marL="171450" indent="-171450">
              <a:buFontTx/>
              <a:buChar char="-"/>
            </a:pPr>
            <a:r>
              <a:rPr lang="en-GB"/>
              <a:t>Not bad security…although number/character swapping is tested for my password cracking algorithms</a:t>
            </a:r>
          </a:p>
          <a:p>
            <a:pPr marL="171450" indent="-171450">
              <a:buFontTx/>
              <a:buChar char="-"/>
            </a:pPr>
            <a:r>
              <a:rPr lang="en-GB"/>
              <a:t>Again, password cracking won’t try literally every character combination… it will work from a dictionary</a:t>
            </a:r>
          </a:p>
          <a:p>
            <a:endParaRPr lang="en-GB"/>
          </a:p>
          <a:p>
            <a:r>
              <a:rPr lang="en-GB"/>
              <a:t>So complex passwords are difficult… what about passphrases? Even the NCSC recommend “three random words”</a:t>
            </a:r>
          </a:p>
          <a:p>
            <a:endParaRPr lang="en-GB"/>
          </a:p>
          <a:p>
            <a:r>
              <a:rPr lang="en-GB"/>
              <a:t>The logic is sound…. assuming one attack vector: </a:t>
            </a:r>
            <a:r>
              <a:rPr lang="en-GB" i="1"/>
              <a:t>humans guessing your password</a:t>
            </a:r>
            <a:r>
              <a:rPr lang="en-GB"/>
              <a:t>.</a:t>
            </a:r>
          </a:p>
          <a:p>
            <a:endParaRPr lang="en-GB"/>
          </a:p>
          <a:p>
            <a:r>
              <a:rPr lang="en-GB"/>
              <a:t>But this is NOT what we need to protect ourselves against in the real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298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logic is sound…. assuming one attack vector: </a:t>
            </a:r>
            <a:r>
              <a:rPr lang="en-GB" i="1"/>
              <a:t>humans guessing your password</a:t>
            </a:r>
            <a:r>
              <a:rPr lang="en-GB"/>
              <a:t>.</a:t>
            </a:r>
          </a:p>
          <a:p>
            <a:endParaRPr lang="en-GB"/>
          </a:p>
          <a:p>
            <a:r>
              <a:rPr lang="en-GB"/>
              <a:t>But this is NOT what we need to protect ourselves against in the real world.</a:t>
            </a:r>
          </a:p>
          <a:p>
            <a:endParaRPr lang="en-GB"/>
          </a:p>
          <a:p>
            <a:r>
              <a:rPr lang="en-GB"/>
              <a:t>This is actually significantly WEAKER than our </a:t>
            </a:r>
            <a:r>
              <a:rPr lang="en-GB" err="1"/>
              <a:t>Troubador</a:t>
            </a:r>
            <a:r>
              <a:rPr lang="en-GB"/>
              <a:t> password!</a:t>
            </a:r>
          </a:p>
          <a:p>
            <a:endParaRPr lang="en-GB"/>
          </a:p>
          <a:p>
            <a:r>
              <a:rPr lang="en-GB"/>
              <a:t>Assumptions…</a:t>
            </a:r>
          </a:p>
          <a:p>
            <a:pPr marL="228600" indent="-228600">
              <a:buAutoNum type="arabicPeriod"/>
            </a:pPr>
            <a:r>
              <a:rPr lang="en-GB"/>
              <a:t>People actually use all of those 30,000+ words…. many won’t…although some will use technical terms not in the OED</a:t>
            </a:r>
          </a:p>
          <a:p>
            <a:pPr marL="228600" indent="-228600">
              <a:buAutoNum type="arabicPeriod"/>
            </a:pPr>
            <a:r>
              <a:rPr lang="en-GB"/>
              <a:t>Password crackers know that they are attacking passphrases and not passwords</a:t>
            </a:r>
          </a:p>
          <a:p>
            <a:pPr marL="228600" indent="-228600">
              <a:buAutoNum type="arabicPeriod"/>
            </a:pPr>
            <a:endParaRPr lang="en-GB"/>
          </a:p>
          <a:p>
            <a:pPr marL="0" indent="0">
              <a:buNone/>
            </a:pPr>
            <a:r>
              <a:rPr lang="en-GB"/>
              <a:t>Research from University of Cambridge came to same conclusion as me… passphrases, as used in the real world, only offer about 20-bits of entropy:</a:t>
            </a:r>
          </a:p>
          <a:p>
            <a:pPr marL="0" indent="0">
              <a:buNone/>
            </a:pPr>
            <a:r>
              <a:rPr lang="en-GB"/>
              <a:t>https://www.lightbluetouchpaper.org/2012/03/07/some-evidence-on-multi-word-passphrases/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921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Sometime clear text passwords!! </a:t>
            </a:r>
            <a:r>
              <a:rPr lang="en-GB">
                <a:sym typeface="Wingdings" panose="05000000000000000000" pitchFamily="2" charset="2"/>
              </a:rPr>
              <a:t></a:t>
            </a:r>
          </a:p>
          <a:p>
            <a:r>
              <a:rPr lang="en-GB">
                <a:sym typeface="Wingdings" panose="05000000000000000000" pitchFamily="2" charset="2"/>
              </a:rPr>
              <a:t>Sometimes hashed… but these can be “cracked”</a:t>
            </a:r>
          </a:p>
          <a:p>
            <a:r>
              <a:rPr lang="en-GB">
                <a:sym typeface="Wingdings" panose="05000000000000000000" pitchFamily="2" charset="2"/>
              </a:rPr>
              <a:t>What do we mean by cracked?</a:t>
            </a:r>
          </a:p>
          <a:p>
            <a:pPr lvl="1"/>
            <a:r>
              <a:rPr lang="en-GB">
                <a:sym typeface="Wingdings" panose="05000000000000000000" pitchFamily="2" charset="2"/>
              </a:rPr>
              <a:t>Hashes are one-way functions… you can’t take a hash e.g. ‘</a:t>
            </a:r>
            <a:r>
              <a:rPr lang="en-GB" b="1"/>
              <a:t>5baa61e4c9b93f3f0682250b6cf8331b7ee68fd8’</a:t>
            </a:r>
            <a:r>
              <a:rPr lang="en-GB">
                <a:sym typeface="Wingdings" panose="05000000000000000000" pitchFamily="2" charset="2"/>
              </a:rPr>
              <a:t> and revert that to the original password of ‘password’</a:t>
            </a:r>
          </a:p>
          <a:p>
            <a:pPr lvl="1"/>
            <a:r>
              <a:rPr lang="en-GB">
                <a:sym typeface="Wingdings" panose="05000000000000000000" pitchFamily="2" charset="2"/>
              </a:rPr>
              <a:t>BUT you can systematically guess if you know the most commonly used passwords…</a:t>
            </a:r>
          </a:p>
          <a:p>
            <a:pPr lvl="2"/>
            <a:endParaRPr lang="en-GB">
              <a:sym typeface="Wingdings" panose="05000000000000000000" pitchFamily="2" charset="2"/>
            </a:endParaRPr>
          </a:p>
          <a:p>
            <a:r>
              <a:rPr lang="en-GB">
                <a:sym typeface="Wingdings" panose="05000000000000000000" pitchFamily="2" charset="2"/>
              </a:rPr>
              <a:t>A single computer can “crack” between…</a:t>
            </a:r>
          </a:p>
          <a:p>
            <a:pPr lvl="1"/>
            <a:r>
              <a:rPr lang="en-GB">
                <a:sym typeface="Wingdings" panose="05000000000000000000" pitchFamily="2" charset="2"/>
              </a:rPr>
              <a:t>5,000 hashes a second to</a:t>
            </a:r>
          </a:p>
          <a:p>
            <a:pPr lvl="1"/>
            <a:r>
              <a:rPr lang="en-GB">
                <a:sym typeface="Wingdings" panose="05000000000000000000" pitchFamily="2" charset="2"/>
              </a:rPr>
              <a:t>5,000,000 hashes a second!</a:t>
            </a:r>
          </a:p>
          <a:p>
            <a:r>
              <a:rPr lang="en-GB">
                <a:sym typeface="Wingdings" panose="05000000000000000000" pitchFamily="2" charset="2"/>
              </a:rPr>
              <a:t>The “weakpass_2a” password list</a:t>
            </a:r>
          </a:p>
          <a:p>
            <a:pPr lvl="1"/>
            <a:r>
              <a:rPr lang="en-GB"/>
              <a:t>7,884,602,871 (almost 8 billion passwords)</a:t>
            </a:r>
          </a:p>
          <a:p>
            <a:pPr lvl="1"/>
            <a:r>
              <a:rPr lang="en-GB" err="1"/>
              <a:t>Crackable</a:t>
            </a:r>
            <a:r>
              <a:rPr lang="en-GB"/>
              <a:t> in 3-4 hours</a:t>
            </a:r>
          </a:p>
          <a:p>
            <a:pPr lvl="0"/>
            <a:endParaRPr lang="en-GB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75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Plaintext is the most prevalent data “storage” type in credential spill incidents. 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223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0180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601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592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652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227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Pareto Principle was first coined in 1896…it was named after the Italian economist Vilfredo Pareto who noted that 80% of the land in Italy was owned by just 20% of the population.  The </a:t>
            </a:r>
            <a:r>
              <a:rPr lang="en-GB" err="1"/>
              <a:t>Parento</a:t>
            </a:r>
            <a:r>
              <a:rPr lang="en-GB"/>
              <a:t> Principle generally states that “20% of the input accounts for 80% of the output”.</a:t>
            </a:r>
          </a:p>
          <a:p>
            <a:endParaRPr lang="en-GB"/>
          </a:p>
          <a:p>
            <a:r>
              <a:rPr lang="en-GB"/>
              <a:t>And everywhere you look… the rule keeps popping. From economics, to city planning, to health and technology.</a:t>
            </a:r>
          </a:p>
          <a:p>
            <a:endParaRPr lang="en-GB"/>
          </a:p>
          <a:p>
            <a:r>
              <a:rPr lang="en-GB"/>
              <a:t>It can be seen when examining…</a:t>
            </a:r>
          </a:p>
          <a:p>
            <a:endParaRPr lang="en-GB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Solar flare intensities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Amount of traffic to websites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Earthquake magnitudes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Rate at which we forget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In the US, 20% of patients take up 80% of healthcare resources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In 2002, Microsoft stated that 80% of crashes in Windows and Office are caused by 20% of the bugs</a:t>
            </a:r>
          </a:p>
          <a:p>
            <a:endParaRPr lang="en-GB"/>
          </a:p>
          <a:p>
            <a:r>
              <a:rPr lang="en-GB"/>
              <a:t>RECENTLY… IT HAS EVEN BEEN SEEN TO EXIST IN COVID-19 RELATED TRANSMISSION</a:t>
            </a:r>
          </a:p>
          <a:p>
            <a:endParaRPr lang="en-GB"/>
          </a:p>
          <a:p>
            <a:r>
              <a:rPr lang="en-GB" b="1"/>
              <a:t>But in a </a:t>
            </a:r>
            <a:r>
              <a:rPr lang="en-GB" b="1">
                <a:hlinkClick r:id="rId3"/>
              </a:rPr>
              <a:t>recent preprint</a:t>
            </a:r>
            <a:r>
              <a:rPr lang="en-GB" b="1"/>
              <a:t>, Adam Kucharski of LSHTM estimated that k for COVID-19 is as low as 0.1. “Probably about 10% of cases lead to 80% of the spread,” Kucharski says.</a:t>
            </a:r>
          </a:p>
          <a:p>
            <a:endParaRPr lang="en-GB"/>
          </a:p>
          <a:p>
            <a:r>
              <a:rPr lang="en-GB"/>
              <a:t>Source: https://</a:t>
            </a:r>
            <a:r>
              <a:rPr lang="en-GB" err="1"/>
              <a:t>www.sciencemag.org</a:t>
            </a:r>
            <a:r>
              <a:rPr lang="en-GB"/>
              <a:t>/news/2020/05/why-do-some-covid-19-patients-infect-many-others-whereas-most-don-t-spread-virus-all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1136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Prince did really well starting out but then quickly became less effective. This is because it used most, (if not all), of the most common words in the </a:t>
            </a:r>
            <a:r>
              <a:rPr lang="en-GB" err="1"/>
              <a:t>RockYou</a:t>
            </a:r>
            <a:r>
              <a:rPr lang="en-GB"/>
              <a:t> list first so it acted like a normal dictionary attack. At the same time, Incremental Mode was starting to catch up by the end of the run. While I could continue to run this test over a longer cracking session, this actually brings up the next two experiments....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2432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333333"/>
                </a:solidFill>
                <a:effectLst/>
                <a:latin typeface="Proxima Nova"/>
              </a:rPr>
              <a:t>The analysis also traced logins across F5 customers using leaked credentials from Collection X, a massive set of leaked credentials that appeared for sale on a hacking forum in early 2019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333333"/>
                </a:solidFill>
                <a:effectLst/>
                <a:latin typeface="Proxima Nova"/>
              </a:rPr>
              <a:t>It revealed two interesting insights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333333"/>
                </a:solidFill>
                <a:effectLst/>
                <a:latin typeface="Proxima Nova"/>
              </a:rPr>
              <a:t>1- almost a 1/3 of all logins were with Leaked Credentials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333333"/>
                </a:solidFill>
                <a:effectLst/>
                <a:latin typeface="Proxima Nova"/>
              </a:rPr>
              <a:t>2- out of these the majority of logins were legitimate users trying to login to their accounts using their real, but leaked, credentials – this is a ticking time bomb for the next ATO attack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>
              <a:solidFill>
                <a:srgbClr val="333333"/>
              </a:solidFill>
              <a:effectLst/>
              <a:latin typeface="Proxima Nova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>
              <a:solidFill>
                <a:srgbClr val="333333"/>
              </a:solidFill>
              <a:effectLst/>
              <a:latin typeface="Proxima Nova"/>
            </a:endParaRPr>
          </a:p>
          <a:p>
            <a:r>
              <a:rPr lang="en-GB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https://www.f5.com/labs/articles/threat-intelligence/2021-credential-stuffing-report</a:t>
            </a:r>
            <a:endParaRPr lang="en-GB" sz="1200" u="sng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https://f5.sharepoint.com.mcas.ms/sites/salesandmktg/sales/F5%20Labs/SitePages/2021-Credenti.aspx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>
              <a:solidFill>
                <a:srgbClr val="333333"/>
              </a:solidFill>
              <a:effectLst/>
              <a:latin typeface="Proxima Nova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167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333333"/>
                </a:solidFill>
                <a:effectLst/>
                <a:latin typeface="Proxima Nova"/>
              </a:rPr>
              <a:t>The analysis also traced logins across F5 customers using leaked credentials from Collection X, a massive set of leaked credentials that appeared for sale on a hacking forum in early 2019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333333"/>
                </a:solidFill>
                <a:effectLst/>
                <a:latin typeface="Proxima Nova"/>
              </a:rPr>
              <a:t>It revealed two interesting insights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333333"/>
                </a:solidFill>
                <a:effectLst/>
                <a:latin typeface="Proxima Nova"/>
              </a:rPr>
              <a:t>1- almost a 1/3 of all logins were with Leaked Credentials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333333"/>
                </a:solidFill>
                <a:effectLst/>
                <a:latin typeface="Proxima Nova"/>
              </a:rPr>
              <a:t>2- out of these the majority of logins were legitimate users trying to login to their accounts using their real, but leaked, credentials – this is a ticking time bomb for the next ATO attack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>
              <a:solidFill>
                <a:srgbClr val="333333"/>
              </a:solidFill>
              <a:effectLst/>
              <a:latin typeface="Proxima Nova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>
              <a:solidFill>
                <a:srgbClr val="333333"/>
              </a:solidFill>
              <a:effectLst/>
              <a:latin typeface="Proxima Nova"/>
            </a:endParaRPr>
          </a:p>
          <a:p>
            <a:r>
              <a:rPr lang="en-GB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https://www.f5.com/labs/articles/threat-intelligence/2021-credential-stuffing-report</a:t>
            </a:r>
            <a:endParaRPr lang="en-GB" sz="1200" u="sng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https://f5.sharepoint.com.mcas.ms/sites/salesandmktg/sales/F5%20Labs/SitePages/2021-Credenti.aspx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>
              <a:solidFill>
                <a:srgbClr val="333333"/>
              </a:solidFill>
              <a:effectLst/>
              <a:latin typeface="Proxima Nova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747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Anti-bot solutions can be really effective against web clients</a:t>
            </a:r>
          </a:p>
          <a:p>
            <a:endParaRPr lang="en-GB"/>
          </a:p>
          <a:p>
            <a:r>
              <a:rPr lang="en-GB"/>
              <a:t>Harder to mitigate API calls… can’t easily fingerprint, can’t inject JavaScript, can’t redirect or re-challenge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337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Anti-bot solutions can be really effective against web clients</a:t>
            </a:r>
          </a:p>
          <a:p>
            <a:endParaRPr lang="en-GB"/>
          </a:p>
          <a:p>
            <a:r>
              <a:rPr lang="en-GB"/>
              <a:t>Harder to mitigate API calls… can’t easily fingerprint, can’t inject JavaScript, can’t redirect or re-challenge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6518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F5EB0F0-8AF3-4D9B-93A7-57DDE7232CF2}"/>
              </a:ext>
            </a:extLst>
          </p:cNvPr>
          <p:cNvSpPr txBox="1">
            <a:spLocks/>
          </p:cNvSpPr>
          <p:nvPr/>
        </p:nvSpPr>
        <p:spPr>
          <a:xfrm>
            <a:off x="3902597" y="9516044"/>
            <a:ext cx="2985558" cy="502674"/>
          </a:xfrm>
          <a:prstGeom prst="rect">
            <a:avLst/>
          </a:prstGeom>
        </p:spPr>
        <p:txBody>
          <a:bodyPr vert="horz" lIns="96562" tIns="48281" rIns="96562" bIns="48281" rtlCol="0" anchor="b"/>
          <a:lstStyle>
            <a:defPPr>
              <a:defRPr lang="en-US"/>
            </a:defPPr>
            <a:lvl1pPr marL="0" algn="r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17A2C-01D8-4C3B-BAC4-10BA82BB3F55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29E9212-D51E-4B46-A5A2-7A4E53E8B485}"/>
              </a:ext>
            </a:extLst>
          </p:cNvPr>
          <p:cNvSpPr txBox="1">
            <a:spLocks/>
          </p:cNvSpPr>
          <p:nvPr/>
        </p:nvSpPr>
        <p:spPr>
          <a:xfrm>
            <a:off x="0" y="9516044"/>
            <a:ext cx="2985558" cy="502674"/>
          </a:xfrm>
          <a:prstGeom prst="rect">
            <a:avLst/>
          </a:prstGeom>
        </p:spPr>
        <p:txBody>
          <a:bodyPr vert="horz" lIns="96562" tIns="48281" rIns="96562" bIns="48281" rtlCol="0" anchor="b"/>
          <a:lstStyle>
            <a:defPPr>
              <a:defRPr lang="en-US"/>
            </a:defPPr>
            <a:lvl1pPr marL="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2018 F5 Networks</a:t>
            </a:r>
          </a:p>
        </p:txBody>
      </p:sp>
    </p:spTree>
    <p:extLst>
      <p:ext uri="{BB962C8B-B14F-4D97-AF65-F5344CB8AC3E}">
        <p14:creationId xmlns:p14="http://schemas.microsoft.com/office/powerpoint/2010/main" val="17333117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b="1"/>
              <a:t>Future of Authentication…?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Authentication, particularly password policies, are hard to get right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Always a risk vs usability trade 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Especially a problem when dealing with so much automated attack traffic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/>
          </a:p>
          <a:p>
            <a:r>
              <a:rPr lang="en-GB" b="1"/>
              <a:t>People, Processes, Technology…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People: Train users properly… not just to use ‘good’ passwords… but WHY… what happens? What are the consequences and WHAT IS THE LIKELIHOOD (i.e. RISK)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User training can reduce successful phishing campaigns by a 1/3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Processes: check for commonly re-used password. Reconsider password policies and expiration dates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Technology: Implement authentication mechanism </a:t>
            </a:r>
            <a:r>
              <a:rPr lang="en-GB" err="1"/>
              <a:t>covivering</a:t>
            </a:r>
            <a:r>
              <a:rPr lang="en-GB"/>
              <a:t> ALL internal and external systems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Enterprise level password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Federated access with strong posture checks and MFA</a:t>
            </a:r>
          </a:p>
          <a:p>
            <a:pPr lvl="2"/>
            <a:endParaRPr lang="en-GB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527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645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/>
              <a:t>THE OF AND…</a:t>
            </a:r>
          </a:p>
          <a:p>
            <a:endParaRPr lang="en-GB" b="1"/>
          </a:p>
          <a:p>
            <a:r>
              <a:rPr lang="en-GB" b="0"/>
              <a:t>The most common words in the entire English corpus. The word THE accounts for about 6% of everything we say! That’s </a:t>
            </a:r>
            <a:r>
              <a:rPr lang="en-GB" b="0" err="1"/>
              <a:t>kinda</a:t>
            </a:r>
            <a:r>
              <a:rPr lang="en-GB" b="0"/>
              <a:t> interesting, right?</a:t>
            </a:r>
          </a:p>
          <a:p>
            <a:endParaRPr lang="en-GB" b="1"/>
          </a:p>
          <a:p>
            <a:r>
              <a:rPr lang="en-GB"/>
              <a:t>Well American </a:t>
            </a:r>
            <a:r>
              <a:rPr lang="en-GB">
                <a:hlinkClick r:id="rId3" tooltip="Linguistics"/>
              </a:rPr>
              <a:t>linguist</a:t>
            </a:r>
            <a:r>
              <a:rPr lang="en-GB"/>
              <a:t> </a:t>
            </a:r>
            <a:r>
              <a:rPr lang="en-GB">
                <a:hlinkClick r:id="rId4" tooltip="George Kingsley Zipf"/>
              </a:rPr>
              <a:t>George Zipf</a:t>
            </a:r>
            <a:r>
              <a:rPr lang="en-GB"/>
              <a:t> (1902–1950) noted that there was an interesting distribution to the words… in fact they follow a Pareto distribution! </a:t>
            </a:r>
          </a:p>
          <a:p>
            <a:endParaRPr lang="en-GB"/>
          </a:p>
          <a:p>
            <a:r>
              <a:rPr lang="en-GB"/>
              <a:t>So the 2</a:t>
            </a:r>
            <a:r>
              <a:rPr lang="en-GB" baseline="30000"/>
              <a:t>nd</a:t>
            </a:r>
            <a:r>
              <a:rPr lang="en-GB"/>
              <a:t> most used word is used ½ as often</a:t>
            </a:r>
          </a:p>
          <a:p>
            <a:r>
              <a:rPr lang="en-GB"/>
              <a:t>The 3</a:t>
            </a:r>
            <a:r>
              <a:rPr lang="en-GB" baseline="30000"/>
              <a:t>rd</a:t>
            </a:r>
            <a:r>
              <a:rPr lang="en-GB"/>
              <a:t> most used word is used 1/3 as often</a:t>
            </a:r>
          </a:p>
          <a:p>
            <a:r>
              <a:rPr lang="en-GB"/>
              <a:t>The 4</a:t>
            </a:r>
            <a:r>
              <a:rPr lang="en-GB" baseline="30000"/>
              <a:t>th</a:t>
            </a:r>
            <a:r>
              <a:rPr lang="en-GB"/>
              <a:t>… ¼ as often, and so on!</a:t>
            </a:r>
          </a:p>
          <a:p>
            <a:endParaRPr lang="en-GB"/>
          </a:p>
          <a:p>
            <a:r>
              <a:rPr lang="en-GB"/>
              <a:t>Word occurrence is inversely proportional to its rank… </a:t>
            </a:r>
            <a:r>
              <a:rPr lang="en-GB" err="1"/>
              <a:t>ie</a:t>
            </a:r>
            <a:r>
              <a:rPr lang="en-GB"/>
              <a:t>. 1/rank</a:t>
            </a:r>
          </a:p>
          <a:p>
            <a:endParaRPr lang="en-GB"/>
          </a:p>
          <a:p>
            <a:r>
              <a:rPr lang="en-GB"/>
              <a:t>Not just English… every language… even ancient texts!</a:t>
            </a:r>
          </a:p>
          <a:p>
            <a:endParaRPr lang="en-GB"/>
          </a:p>
          <a:p>
            <a:r>
              <a:rPr lang="en-GB"/>
              <a:t>One of my favourite things is the term can use to describe this relationship… we refer to Zipfian distributions if entities exhibit this property… and many MANY things do.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263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Here’s an example using Wikipedia… just over the top 20 words account for 80% of everything written in all of the articles.</a:t>
            </a:r>
          </a:p>
          <a:p>
            <a:pPr lvl="1"/>
            <a:endParaRPr lang="en-GB"/>
          </a:p>
          <a:p>
            <a:r>
              <a:rPr lang="en-GB"/>
              <a:t>Top 25 most used words, account for 1/3 of what we say</a:t>
            </a:r>
          </a:p>
          <a:p>
            <a:endParaRPr lang="en-GB"/>
          </a:p>
          <a:p>
            <a:r>
              <a:rPr lang="en-GB"/>
              <a:t>Top 100 account for about half of what we say*</a:t>
            </a:r>
          </a:p>
          <a:p>
            <a:endParaRPr lang="en-GB"/>
          </a:p>
          <a:p>
            <a:r>
              <a:rPr lang="en-GB"/>
              <a:t>Top 18% of words used account for 80% of word occurrences</a:t>
            </a:r>
          </a:p>
          <a:p>
            <a:endParaRPr lang="en-GB" b="1"/>
          </a:p>
          <a:p>
            <a:endParaRPr lang="en-GB"/>
          </a:p>
          <a:p>
            <a:r>
              <a:rPr lang="en-GB"/>
              <a:t>Roughly speaking</a:t>
            </a:r>
          </a:p>
          <a:p>
            <a:pPr lvl="1"/>
            <a:r>
              <a:rPr lang="en-GB"/>
              <a:t>Nearly half of any book, article or news will be made up of the same 50-100 words</a:t>
            </a:r>
          </a:p>
          <a:p>
            <a:pPr lvl="1"/>
            <a:r>
              <a:rPr lang="en-GB"/>
              <a:t>The other half will appear only once!</a:t>
            </a:r>
          </a:p>
          <a:p>
            <a:endParaRPr lang="en-GB" b="1"/>
          </a:p>
          <a:p>
            <a:r>
              <a:rPr lang="en-GB" b="1"/>
              <a:t>Source</a:t>
            </a:r>
            <a:r>
              <a:rPr lang="en-GB"/>
              <a:t>: </a:t>
            </a:r>
          </a:p>
          <a:p>
            <a:r>
              <a:rPr lang="en-GB" err="1"/>
              <a:t>Vsauce</a:t>
            </a:r>
            <a:r>
              <a:rPr lang="en-GB"/>
              <a:t> – The </a:t>
            </a:r>
            <a:r>
              <a:rPr lang="en-GB" err="1"/>
              <a:t>Zipf</a:t>
            </a:r>
            <a:r>
              <a:rPr lang="en-GB"/>
              <a:t> Mystery</a:t>
            </a:r>
          </a:p>
          <a:p>
            <a:r>
              <a:rPr lang="en-GB"/>
              <a:t>https://www.youtube.com/watch?v=fCn8zs912OE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913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</a:t>
            </a:r>
            <a:r>
              <a:rPr lang="en-GB" err="1"/>
              <a:t>Zipf</a:t>
            </a:r>
            <a:r>
              <a:rPr lang="en-GB"/>
              <a:t> couldn’t explain it. And we still don’t have a good idea why…</a:t>
            </a:r>
          </a:p>
          <a:p>
            <a:endParaRPr lang="en-GB"/>
          </a:p>
          <a:p>
            <a:r>
              <a:rPr lang="en-GB"/>
              <a:t>One idea is that humans seem to naturally follow the principle of least effort.</a:t>
            </a:r>
          </a:p>
          <a:p>
            <a:endParaRPr lang="en-GB"/>
          </a:p>
          <a:p>
            <a:r>
              <a:rPr lang="en-GB"/>
              <a:t>The principle states that an </a:t>
            </a:r>
            <a:r>
              <a:rPr lang="en-GB" i="1">
                <a:hlinkClick r:id="rId3" tooltip="Information seeking"/>
              </a:rPr>
              <a:t>“information-seeking</a:t>
            </a:r>
            <a:r>
              <a:rPr lang="en-GB" i="1"/>
              <a:t> client will tend to use the </a:t>
            </a:r>
            <a:r>
              <a:rPr lang="en-GB" b="1" i="1"/>
              <a:t>most convenient search method </a:t>
            </a:r>
            <a:r>
              <a:rPr lang="en-GB" i="1"/>
              <a:t>in the </a:t>
            </a:r>
            <a:r>
              <a:rPr lang="en-GB" b="1" i="1"/>
              <a:t>least exacting mode </a:t>
            </a:r>
            <a:r>
              <a:rPr lang="en-GB" i="1"/>
              <a:t>available. Information-seeking </a:t>
            </a:r>
            <a:r>
              <a:rPr lang="en-GB" i="1" err="1"/>
              <a:t>behavior</a:t>
            </a:r>
            <a:r>
              <a:rPr lang="en-GB" i="1"/>
              <a:t> stops as soon as </a:t>
            </a:r>
            <a:r>
              <a:rPr lang="en-GB" b="1" i="1"/>
              <a:t>minimally acceptable results </a:t>
            </a:r>
            <a:r>
              <a:rPr lang="en-GB" i="1"/>
              <a:t>are found. “</a:t>
            </a:r>
          </a:p>
          <a:p>
            <a:endParaRPr lang="en-GB" i="1"/>
          </a:p>
          <a:p>
            <a:r>
              <a:rPr lang="en-GB" i="0"/>
              <a:t>So we prefer shorter words and only use longer, of different words, when we really have to.</a:t>
            </a:r>
          </a:p>
          <a:p>
            <a:endParaRPr lang="en-GB"/>
          </a:p>
          <a:p>
            <a:r>
              <a:rPr lang="en-GB"/>
              <a:t>Maybe this explains why 123456 has been the most popular password for the past 7 years… or the fact that 75% of us reuse passwords from site to site.</a:t>
            </a:r>
          </a:p>
          <a:p>
            <a:endParaRPr lang="en-GB"/>
          </a:p>
          <a:p>
            <a:r>
              <a:rPr lang="en-GB"/>
              <a:t>Certainly, for me, my old passwords policy was the same password… maybe with the year at the end</a:t>
            </a:r>
          </a:p>
          <a:p>
            <a:endParaRPr lang="en-GB"/>
          </a:p>
          <a:p>
            <a:r>
              <a:rPr lang="en-GB"/>
              <a:t>Today I’m a little better… I use a password manager which creates unique passwords for me so I don’t have to even think about it. This, for me, is less effort than thinking of a new password for each site!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179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err="1"/>
              <a:t>RockYou</a:t>
            </a:r>
            <a:r>
              <a:rPr lang="en-GB"/>
              <a:t> (this is a glimpse at the top 400 passwords)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/>
              <a:t>32 million records breached after simple SQL injection attack. </a:t>
            </a:r>
            <a:r>
              <a:rPr lang="en-GB" b="1"/>
              <a:t>Passwords stored in the clear! </a:t>
            </a:r>
            <a:endParaRPr lang="en-GB"/>
          </a:p>
          <a:p>
            <a:pPr lvl="0"/>
            <a:endParaRPr lang="en-GB" b="1"/>
          </a:p>
          <a:p>
            <a:r>
              <a:rPr lang="en-GB" b="1"/>
              <a:t>SO WHAT HAVE ALL THESE DATA BREACHES TAUGHT US?</a:t>
            </a:r>
          </a:p>
          <a:p>
            <a:endParaRPr lang="en-GB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As a population… we are no better now than we were over 10 years ago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Keep using the same bad passwords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…and on multiple sites</a:t>
            </a:r>
          </a:p>
          <a:p>
            <a:pPr lvl="0"/>
            <a:endParaRPr lang="en-GB" b="1"/>
          </a:p>
          <a:p>
            <a:pPr lvl="0"/>
            <a:r>
              <a:rPr lang="en-GB" b="1"/>
              <a:t>Data breaches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Passwords in a DB – hashed or </a:t>
            </a:r>
            <a:r>
              <a:rPr lang="en-GB" err="1"/>
              <a:t>unhashed</a:t>
            </a:r>
            <a:endParaRPr lang="en-GB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Password files on servers, desktop computers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Improperly secured S3 buckets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Examples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Have I Been </a:t>
            </a:r>
            <a:r>
              <a:rPr lang="en-GB" err="1"/>
              <a:t>Pwned</a:t>
            </a:r>
            <a:r>
              <a:rPr lang="en-GB"/>
              <a:t>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/>
              <a:t>576,611,621 real passwords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Hashesorg2019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/>
              <a:t>1,279,729,139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/>
              <a:t>…and there are still larger lists</a:t>
            </a:r>
          </a:p>
          <a:p>
            <a:pPr lvl="0"/>
            <a:endParaRPr lang="en-GB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36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err="1"/>
              <a:t>RockYou</a:t>
            </a:r>
            <a:r>
              <a:rPr lang="en-GB"/>
              <a:t> (this is a glimpse at the top 400 passwords)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/>
              <a:t>32 million records breached after simple SQL injection attack. </a:t>
            </a:r>
            <a:r>
              <a:rPr lang="en-GB" b="1"/>
              <a:t>Passwords stored in the clear! </a:t>
            </a:r>
            <a:endParaRPr lang="en-GB"/>
          </a:p>
          <a:p>
            <a:pPr lvl="0"/>
            <a:endParaRPr lang="en-GB" b="1"/>
          </a:p>
          <a:p>
            <a:r>
              <a:rPr lang="en-GB" b="1"/>
              <a:t>SO WHAT HAVE ALL THESE DATA BREACHES TAUGHT US?</a:t>
            </a:r>
          </a:p>
          <a:p>
            <a:endParaRPr lang="en-GB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As a population… we are no better now than we were over 10 years ago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Keep using the same bad passwords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…and on multiple sites</a:t>
            </a:r>
          </a:p>
          <a:p>
            <a:pPr lvl="0"/>
            <a:endParaRPr lang="en-GB" b="1"/>
          </a:p>
          <a:p>
            <a:pPr lvl="0"/>
            <a:r>
              <a:rPr lang="en-GB" b="1"/>
              <a:t>Data breaches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Passwords in a DB – hashed or </a:t>
            </a:r>
            <a:r>
              <a:rPr lang="en-GB" err="1"/>
              <a:t>unhashed</a:t>
            </a:r>
            <a:endParaRPr lang="en-GB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Password files on servers, desktop computers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Improperly secured S3 buckets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Examples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Have I Been </a:t>
            </a:r>
            <a:r>
              <a:rPr lang="en-GB" err="1"/>
              <a:t>Pwned</a:t>
            </a:r>
            <a:r>
              <a:rPr lang="en-GB"/>
              <a:t>?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/>
              <a:t>576,611,621 real passwords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Hashesorg2019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/>
              <a:t>1,279,729,139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/>
              <a:t>…and there are still larger lists</a:t>
            </a:r>
          </a:p>
          <a:p>
            <a:pPr lvl="0"/>
            <a:endParaRPr lang="en-GB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6B130-8129-4899-A558-BA94D73226D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266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22360C-A1B0-4469-8BEE-BF09880620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04800" y="1694064"/>
            <a:ext cx="11430000" cy="2142125"/>
          </a:xfrm>
          <a:noFill/>
        </p:spPr>
        <p:txBody>
          <a:bodyPr wrap="square" lIns="155448" tIns="155448" rIns="155448" bIns="155448" rtlCol="0" anchor="b" anchorCtr="0">
            <a:spAutoFit/>
          </a:bodyPr>
          <a:lstStyle>
            <a:lvl1pPr>
              <a:defRPr lang="en-US" sz="6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Poppins Black" panose="00000A00000000000000" pitchFamily="2" charset="0"/>
                <a:ea typeface="+mn-ea"/>
                <a:cs typeface="Poppins Black" panose="00000A00000000000000" pitchFamily="2" charset="0"/>
              </a:defRPr>
            </a:lvl1pPr>
          </a:lstStyle>
          <a:p>
            <a:pPr marL="0" lvl="0"/>
            <a:r>
              <a:rPr lang="en-US"/>
              <a:t>Presentation </a:t>
            </a:r>
            <a:br>
              <a:rPr lang="en-US"/>
            </a:br>
            <a:r>
              <a:rPr lang="en-US"/>
              <a:t>Title Placeholder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B783161-2993-44D4-A611-8C07860C4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04800" y="4894444"/>
            <a:ext cx="11430000" cy="701731"/>
          </a:xfrm>
          <a:noFill/>
        </p:spPr>
        <p:txBody>
          <a:bodyPr wrap="square" lIns="155448" tIns="155448" rIns="155448" bIns="155448" rtlCol="0">
            <a:spAutoFit/>
          </a:bodyPr>
          <a:lstStyle>
            <a:lvl1pPr marL="0" indent="0">
              <a:buFontTx/>
              <a:buNone/>
              <a:defRPr lang="en-US" sz="2800" b="0" i="0" spc="-50" baseline="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Neusa Next Pro Condensed" pitchFamily="2" charset="77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/>
              <a:t>Speaker Name, Job Title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659A911C-0FFB-434C-8BA4-44BAE9DCE4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014985"/>
            <a:ext cx="4762500" cy="590931"/>
          </a:xfrm>
          <a:noFill/>
        </p:spPr>
        <p:txBody>
          <a:bodyPr vert="horz" wrap="square" lIns="155448" tIns="155448" rIns="155448" bIns="155448" rtlCol="0">
            <a:spAutoFit/>
          </a:bodyPr>
          <a:lstStyle>
            <a:lvl1pPr>
              <a:buFontTx/>
              <a:buNone/>
              <a:defRPr lang="en-US" sz="2000" b="0" i="0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Neusa Next Pro Condensed" pitchFamily="2" charset="77"/>
                <a:cs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79A87-C354-467D-AE38-9E39824D23F4}"/>
              </a:ext>
            </a:extLst>
          </p:cNvPr>
          <p:cNvSpPr txBox="1"/>
          <p:nvPr userDrawn="1"/>
        </p:nvSpPr>
        <p:spPr>
          <a:xfrm>
            <a:off x="304800" y="4514367"/>
            <a:ext cx="4114800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0" i="0" spc="-5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Neusa Next Pro Condensed" pitchFamily="2" charset="77"/>
                <a:cs typeface="Arial" panose="020B0604020202020204" pitchFamily="34" charset="0"/>
              </a:rPr>
              <a:t>PRESENTED BY: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9C7EEE-73B8-4F57-957E-E0840A19E0B9}"/>
              </a:ext>
            </a:extLst>
          </p:cNvPr>
          <p:cNvCxnSpPr/>
          <p:nvPr userDrawn="1"/>
        </p:nvCxnSpPr>
        <p:spPr>
          <a:xfrm>
            <a:off x="457200" y="4062248"/>
            <a:ext cx="800100" cy="0"/>
          </a:xfrm>
          <a:prstGeom prst="line">
            <a:avLst/>
          </a:prstGeom>
          <a:ln w="1143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092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2884-D020-4B48-B4C4-8D4DE43B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C2FC7B-0C56-4643-9633-E31E002EC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4CD3F-418D-4535-8A0D-9217544F2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1FE1-35E4-4BEB-9904-9FD10D677C0B}" type="datetimeFigureOut">
              <a:rPr lang="en-GB" smtClean="0"/>
              <a:t>20/05/2022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B23A5-47D7-40D0-A0CC-1E7F9E60C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16348-538F-48DA-A6D9-969A11006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A5184-125C-406A-8E05-585AF462F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573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731E62-93F9-476C-9F61-89A7B25B5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41656E-66CC-4AB3-B36B-F0F5E103F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3C577-E4D7-4F52-934A-85F9E4C06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1FE1-35E4-4BEB-9904-9FD10D677C0B}" type="datetimeFigureOut">
              <a:rPr lang="en-GB" smtClean="0"/>
              <a:t>20/05/2022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9501F-EE91-4764-A2ED-1A2A8FA92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9EFC8-E8A1-494F-BB1F-D21EE187E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A5184-125C-406A-8E05-585AF462F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381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38200" y="1219200"/>
            <a:ext cx="110490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8037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B447-4E02-404F-ABC8-A62257BF8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7" y="428464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F280683-233F-46F2-80EE-538EE579F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06545" y="1370892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31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F7B00-A1EE-4831-8F60-6471A75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1CD5B21-36C5-4BA8-BCC4-6D11C54DE22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535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F7B00-A1EE-4831-8F60-6471A75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1CD5B21-36C5-4BA8-BCC4-6D11C54DE22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582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-line title with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EEACE-D06E-49E0-A987-8E14B93C2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663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1CE9E29-EC43-47AD-89B5-9689BD910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30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8E41-3234-4C98-8A25-AAB73414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2D9B6-F2E7-455F-AD93-AA28A6105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66DC8-5710-40AA-9F43-3E2681A24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1FE1-35E4-4BEB-9904-9FD10D677C0B}" type="datetimeFigureOut">
              <a:rPr lang="en-GB" smtClean="0"/>
              <a:t>20/05/2022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5775D-3D17-4727-80CE-94B05886B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28958-62D7-4B15-9134-9E509A561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A5184-125C-406A-8E05-585AF462F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570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682A6-30E5-4804-B2DE-24EF93730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DA4F0-9D7F-4E26-A8B6-265DDAE4E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0BFA9-42A6-4156-A409-AE224ED55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1FE1-35E4-4BEB-9904-9FD10D677C0B}" type="datetimeFigureOut">
              <a:rPr lang="en-GB" smtClean="0"/>
              <a:t>20/05/2022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6CB07-2C63-4223-B3F5-7CB74902A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D6707-4E02-4E3C-982C-4BA50B8D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A5184-125C-406A-8E05-585AF462F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916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67965-8F47-4566-AB5B-25D5547F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F9E02-D516-43CD-AFB4-1D5B1CC05C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83A75-8C2D-4262-9261-11DE36566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15B2A-23DF-4A5C-A3DD-DB19895A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1FE1-35E4-4BEB-9904-9FD10D677C0B}" type="datetimeFigureOut">
              <a:rPr lang="en-GB" smtClean="0"/>
              <a:t>20/05/2022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F5546-391A-4BB9-BDA1-4046FD24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DD0E7-9EC1-4E62-A1F0-36CB17BC4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A5184-125C-406A-8E05-585AF462F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11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E2973-32D7-46B7-9D49-498738E1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5C21F-C924-417D-ABE3-4BFAE022E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360DB-1183-4DAB-8A1A-D7091EBE8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FCA2A1-B848-45AF-A4FF-4869925C83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09B067-ED67-4EF3-82CA-CE77422EA6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687560-9A1C-4B9A-A5B2-FC5E6EF80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1FE1-35E4-4BEB-9904-9FD10D677C0B}" type="datetimeFigureOut">
              <a:rPr lang="en-GB" smtClean="0"/>
              <a:t>20/05/2022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0166AA-AB2D-4B56-BA7D-952718C1D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C670B-2896-4ECD-9E4B-C6682DA8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A5184-125C-406A-8E05-585AF462F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332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F09EF-8C02-4122-94AE-6AA825B6D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197485"/>
            <a:ext cx="10515600" cy="1325563"/>
          </a:xfr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CA7FF6-6772-46CE-A7B1-019EB1D76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1FE1-35E4-4BEB-9904-9FD10D677C0B}" type="datetimeFigureOut">
              <a:rPr lang="en-GB" smtClean="0"/>
              <a:t>20/05/2022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74976-A691-471D-8CCB-09B33F15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92ABC-AE12-41D4-ADA6-6078FF3A2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A5184-125C-406A-8E05-585AF462F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89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585452-ADB9-4B1F-89C1-24F250AB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1FE1-35E4-4BEB-9904-9FD10D677C0B}" type="datetimeFigureOut">
              <a:rPr lang="en-GB" smtClean="0"/>
              <a:t>20/05/2022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8A345-B95B-4239-81B9-7E06C8FD0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D6CB6-0273-4A68-8A9C-D80645752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A5184-125C-406A-8E05-585AF462FEC8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68641-EAA1-48A8-947A-C1F2DD7CE6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9548" y="136525"/>
            <a:ext cx="853750" cy="758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4594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57E4-E8D4-4927-B410-F47C0644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E88A-1E73-4A91-8E88-9853B23D1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D2887-6A49-498D-B551-0AD3E7D01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235CD-9C19-472A-8400-D435A339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1FE1-35E4-4BEB-9904-9FD10D677C0B}" type="datetimeFigureOut">
              <a:rPr lang="en-GB" smtClean="0"/>
              <a:t>20/05/2022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6031A-2DED-4107-B06B-D1D7A9597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9820E-F2D1-4590-9FB8-C593700F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A5184-125C-406A-8E05-585AF462F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47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97D9B-F613-4C0A-AD21-EE5E63195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A9E44B-4574-45DA-9930-AA206DC669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6F88F-6F92-446F-816A-ED0CFF1B6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F22C4-F9DE-477B-9E3E-7095EC1A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1FE1-35E4-4BEB-9904-9FD10D677C0B}" type="datetimeFigureOut">
              <a:rPr lang="en-GB" smtClean="0"/>
              <a:t>20/05/2022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70E91-1F92-4975-A4DD-BE932B63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93195-011B-4102-A52F-8C53B889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A5184-125C-406A-8E05-585AF462F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02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E21FFD-E31B-4C08-A628-834E4A70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814E7-0BF4-40C8-8BFB-389999F2D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2B638-553C-4B65-91AF-A5C785779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eusa Next Pro Condensed" pitchFamily="2" charset="77"/>
              </a:defRPr>
            </a:lvl1pPr>
          </a:lstStyle>
          <a:p>
            <a:fld id="{51FE1FE1-35E4-4BEB-9904-9FD10D677C0B}" type="datetimeFigureOut">
              <a:rPr lang="en-GB" smtClean="0"/>
              <a:pPr/>
              <a:t>20/05/2022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D0E1E-52DC-4C7A-AA81-D413242C05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eusa Next Pro Condensed" pitchFamily="2" charset="77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D8089-AF82-47D7-975B-07A72975C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eusa Next Pro Condensed" pitchFamily="2" charset="77"/>
              </a:defRPr>
            </a:lvl1pPr>
          </a:lstStyle>
          <a:p>
            <a:fld id="{8CDA5184-125C-406A-8E05-585AF462FEC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300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9" r:id="rId12"/>
    <p:sldLayoutId id="2147483680" r:id="rId13"/>
    <p:sldLayoutId id="2147483681" r:id="rId14"/>
    <p:sldLayoutId id="2147483682" r:id="rId15"/>
    <p:sldLayoutId id="214748368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Poppins ExtraBold" panose="00000900000000000000" pitchFamily="2" charset="0"/>
          <a:ea typeface="+mj-ea"/>
          <a:cs typeface="Poppins ExtraBold" panose="000009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eusa Next Pro Condensed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eusa Next Pro Condensed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Neusa Next Pro Condensed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eusa Next Pro Condensed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eusa Next Pro Condensed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22.png"/><Relationship Id="rId26" Type="http://schemas.openxmlformats.org/officeDocument/2006/relationships/image" Target="../media/image26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30.png"/><Relationship Id="rId42" Type="http://schemas.openxmlformats.org/officeDocument/2006/relationships/image" Target="../media/image34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29" Type="http://schemas.openxmlformats.org/officeDocument/2006/relationships/customXml" Target="../ink/ink13.xml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customXml" Target="../ink/ink4.xml"/><Relationship Id="rId24" Type="http://schemas.openxmlformats.org/officeDocument/2006/relationships/image" Target="../media/image25.png"/><Relationship Id="rId32" Type="http://schemas.openxmlformats.org/officeDocument/2006/relationships/image" Target="../media/image29.png"/><Relationship Id="rId37" Type="http://schemas.openxmlformats.org/officeDocument/2006/relationships/customXml" Target="../ink/ink17.xml"/><Relationship Id="rId40" Type="http://schemas.openxmlformats.org/officeDocument/2006/relationships/image" Target="../media/image33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27.png"/><Relationship Id="rId36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12.png"/><Relationship Id="rId9" Type="http://schemas.openxmlformats.org/officeDocument/2006/relationships/customXml" Target="../ink/ink3.xml"/><Relationship Id="rId14" Type="http://schemas.openxmlformats.org/officeDocument/2006/relationships/image" Target="../media/image20.png"/><Relationship Id="rId22" Type="http://schemas.openxmlformats.org/officeDocument/2006/relationships/image" Target="../media/image24.png"/><Relationship Id="rId27" Type="http://schemas.openxmlformats.org/officeDocument/2006/relationships/customXml" Target="../ink/ink12.xml"/><Relationship Id="rId30" Type="http://schemas.openxmlformats.org/officeDocument/2006/relationships/image" Target="../media/image28.png"/><Relationship Id="rId35" Type="http://schemas.openxmlformats.org/officeDocument/2006/relationships/customXml" Target="../ink/ink16.xml"/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12" Type="http://schemas.openxmlformats.org/officeDocument/2006/relationships/image" Target="../media/image19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customXml" Target="../ink/ink24.xml"/><Relationship Id="rId18" Type="http://schemas.openxmlformats.org/officeDocument/2006/relationships/image" Target="../media/image43.png"/><Relationship Id="rId26" Type="http://schemas.openxmlformats.org/officeDocument/2006/relationships/image" Target="../media/image47.png"/><Relationship Id="rId3" Type="http://schemas.openxmlformats.org/officeDocument/2006/relationships/image" Target="../media/image36.png"/><Relationship Id="rId21" Type="http://schemas.openxmlformats.org/officeDocument/2006/relationships/customXml" Target="../ink/ink28.xml"/><Relationship Id="rId7" Type="http://schemas.openxmlformats.org/officeDocument/2006/relationships/customXml" Target="../ink/ink21.xml"/><Relationship Id="rId12" Type="http://schemas.openxmlformats.org/officeDocument/2006/relationships/image" Target="../media/image40.png"/><Relationship Id="rId17" Type="http://schemas.openxmlformats.org/officeDocument/2006/relationships/customXml" Target="../ink/ink26.xml"/><Relationship Id="rId25" Type="http://schemas.openxmlformats.org/officeDocument/2006/relationships/customXml" Target="../ink/ink30.xm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29" Type="http://schemas.openxmlformats.org/officeDocument/2006/relationships/customXml" Target="../ink/ink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customXml" Target="../ink/ink23.xml"/><Relationship Id="rId24" Type="http://schemas.openxmlformats.org/officeDocument/2006/relationships/image" Target="../media/image46.png"/><Relationship Id="rId32" Type="http://schemas.openxmlformats.org/officeDocument/2006/relationships/image" Target="../media/image50.png"/><Relationship Id="rId5" Type="http://schemas.openxmlformats.org/officeDocument/2006/relationships/customXml" Target="../ink/ink20.xml"/><Relationship Id="rId15" Type="http://schemas.openxmlformats.org/officeDocument/2006/relationships/customXml" Target="../ink/ink25.xml"/><Relationship Id="rId23" Type="http://schemas.openxmlformats.org/officeDocument/2006/relationships/customXml" Target="../ink/ink29.xml"/><Relationship Id="rId28" Type="http://schemas.openxmlformats.org/officeDocument/2006/relationships/image" Target="../media/image48.png"/><Relationship Id="rId10" Type="http://schemas.openxmlformats.org/officeDocument/2006/relationships/image" Target="../media/image39.png"/><Relationship Id="rId19" Type="http://schemas.openxmlformats.org/officeDocument/2006/relationships/customXml" Target="../ink/ink27.xml"/><Relationship Id="rId31" Type="http://schemas.openxmlformats.org/officeDocument/2006/relationships/customXml" Target="../ink/ink33.xml"/><Relationship Id="rId4" Type="http://schemas.openxmlformats.org/officeDocument/2006/relationships/image" Target="../media/image3.emf"/><Relationship Id="rId9" Type="http://schemas.openxmlformats.org/officeDocument/2006/relationships/customXml" Target="../ink/ink22.xml"/><Relationship Id="rId14" Type="http://schemas.openxmlformats.org/officeDocument/2006/relationships/image" Target="../media/image41.png"/><Relationship Id="rId22" Type="http://schemas.openxmlformats.org/officeDocument/2006/relationships/image" Target="../media/image45.png"/><Relationship Id="rId27" Type="http://schemas.openxmlformats.org/officeDocument/2006/relationships/customXml" Target="../ink/ink31.xml"/><Relationship Id="rId30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em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68C1A4E-8A1B-497D-8FD3-FC6ACD7CF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2132133"/>
            <a:ext cx="11721548" cy="1704056"/>
          </a:xfrm>
        </p:spPr>
        <p:txBody>
          <a:bodyPr/>
          <a:lstStyle/>
          <a:p>
            <a:r>
              <a:rPr lang="en-GB" sz="6000">
                <a:latin typeface="Poppins" panose="00000500000000000000" pitchFamily="2" charset="0"/>
                <a:cs typeface="Poppins" panose="00000500000000000000" pitchFamily="2" charset="0"/>
              </a:rPr>
              <a:t>Three </a:t>
            </a:r>
            <a:r>
              <a:rPr lang="en-GB" sz="6000" b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 So </a:t>
            </a:r>
            <a:r>
              <a:rPr lang="en-GB" sz="6000">
                <a:latin typeface="Poppins" panose="00000500000000000000" pitchFamily="2" charset="0"/>
                <a:cs typeface="Poppins" panose="00000500000000000000" pitchFamily="2" charset="0"/>
              </a:rPr>
              <a:t>Random Words</a:t>
            </a:r>
            <a:br>
              <a:rPr lang="en-GB" sz="600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GB" sz="4000">
                <a:latin typeface="Poppins" panose="00000500000000000000" pitchFamily="2" charset="0"/>
                <a:cs typeface="Poppins" panose="00000500000000000000" pitchFamily="2" charset="0"/>
              </a:rPr>
              <a:t>Passwords </a:t>
            </a:r>
            <a:r>
              <a:rPr lang="en-GB" sz="4000" b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vs</a:t>
            </a:r>
            <a:r>
              <a:rPr lang="en-GB" sz="4000">
                <a:latin typeface="Poppins" panose="00000500000000000000" pitchFamily="2" charset="0"/>
                <a:cs typeface="Poppins" panose="00000500000000000000" pitchFamily="2" charset="0"/>
              </a:rPr>
              <a:t> Passphrases</a:t>
            </a:r>
            <a:endParaRPr lang="en-GB" sz="60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BE9CEA6-592D-433C-BDF8-DF3F62792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894444"/>
            <a:ext cx="11430000" cy="1089529"/>
          </a:xfrm>
        </p:spPr>
        <p:txBody>
          <a:bodyPr/>
          <a:lstStyle/>
          <a:p>
            <a:r>
              <a:rPr lang="en-GB"/>
              <a:t>David Warburton</a:t>
            </a:r>
            <a:br>
              <a:rPr lang="en-GB"/>
            </a:br>
            <a:r>
              <a:rPr lang="en-GB">
                <a:solidFill>
                  <a:schemeClr val="bg1">
                    <a:lumMod val="50000"/>
                  </a:schemeClr>
                </a:solidFill>
              </a:rPr>
              <a:t>Lead, Threat Research, F5 Labs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3994F8-D5E3-4463-AC7C-26FD09B56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May 2022</a:t>
            </a:r>
          </a:p>
        </p:txBody>
      </p:sp>
      <p:pic>
        <p:nvPicPr>
          <p:cNvPr id="19" name="Picture 18" descr="A picture containing flower&#10;&#10;Description automatically generated">
            <a:extLst>
              <a:ext uri="{FF2B5EF4-FFF2-40B4-BE49-F238E27FC236}">
                <a16:creationId xmlns:a16="http://schemas.microsoft.com/office/drawing/2014/main" id="{CC7D983B-DA7E-44DA-B2F0-930BAF5FB14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92216">
            <a:off x="264706" y="6129735"/>
            <a:ext cx="735922" cy="489848"/>
          </a:xfrm>
          <a:prstGeom prst="rect">
            <a:avLst/>
          </a:prstGeom>
        </p:spPr>
      </p:pic>
      <p:sp>
        <p:nvSpPr>
          <p:cNvPr id="20" name="Subtitle 12">
            <a:extLst>
              <a:ext uri="{FF2B5EF4-FFF2-40B4-BE49-F238E27FC236}">
                <a16:creationId xmlns:a16="http://schemas.microsoft.com/office/drawing/2014/main" id="{A5B383D1-1484-4CAC-B434-BD4878AB8AA7}"/>
              </a:ext>
            </a:extLst>
          </p:cNvPr>
          <p:cNvSpPr txBox="1">
            <a:spLocks/>
          </p:cNvSpPr>
          <p:nvPr/>
        </p:nvSpPr>
        <p:spPr bwMode="black">
          <a:xfrm>
            <a:off x="837660" y="6037509"/>
            <a:ext cx="2546890" cy="701731"/>
          </a:xfrm>
          <a:prstGeom prst="rect">
            <a:avLst/>
          </a:prstGeom>
          <a:noFill/>
        </p:spPr>
        <p:txBody>
          <a:bodyPr vert="horz" wrap="square" lIns="155448" tIns="155448" rIns="155448" bIns="155448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US" sz="2800" b="0" kern="1200" spc="-50" baseline="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GB">
                <a:latin typeface="Consolas" panose="020B0609020204030204" pitchFamily="49" charset="0"/>
              </a:rPr>
              <a:t>warburtr</a:t>
            </a:r>
            <a:r>
              <a:rPr lang="en-GB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GB">
                <a:latin typeface="Consolas" panose="020B0609020204030204" pitchFamily="49" charset="0"/>
              </a:rPr>
              <a:t>n</a:t>
            </a:r>
            <a:endParaRPr lang="en-GB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78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alphaModFix amt="12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FD1DFD67-A858-4A9C-FFDF-C49BABF00E95}"/>
              </a:ext>
            </a:extLst>
          </p:cNvPr>
          <p:cNvSpPr txBox="1">
            <a:spLocks/>
          </p:cNvSpPr>
          <p:nvPr/>
        </p:nvSpPr>
        <p:spPr>
          <a:xfrm>
            <a:off x="265491" y="351968"/>
            <a:ext cx="2980629" cy="667533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vert="horz" wrap="square" lIns="155448" tIns="155448" rIns="155448" bIns="155448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RockYou</a:t>
            </a: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4857B58-5079-A79A-69B4-2DB5CF32695B}"/>
              </a:ext>
            </a:extLst>
          </p:cNvPr>
          <p:cNvGraphicFramePr>
            <a:graphicFrameLocks noGrp="1"/>
          </p:cNvGraphicFramePr>
          <p:nvPr/>
        </p:nvGraphicFramePr>
        <p:xfrm>
          <a:off x="4669790" y="1298575"/>
          <a:ext cx="3255010" cy="475361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896397">
                  <a:extLst>
                    <a:ext uri="{9D8B030D-6E8A-4147-A177-3AD203B41FA5}">
                      <a16:colId xmlns:a16="http://schemas.microsoft.com/office/drawing/2014/main" val="291146292"/>
                    </a:ext>
                  </a:extLst>
                </a:gridCol>
                <a:gridCol w="1358613">
                  <a:extLst>
                    <a:ext uri="{9D8B030D-6E8A-4147-A177-3AD203B41FA5}">
                      <a16:colId xmlns:a16="http://schemas.microsoft.com/office/drawing/2014/main" val="289140620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123456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290,729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334297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12345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79,076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972061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123456789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76,789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201025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password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59,462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046742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iloveyou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49,952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2287519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princess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33,291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48397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1234567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21,725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0863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rockyou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20,901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734101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12345678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20,553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193467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abc123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16,648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418607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nicole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16,227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867740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daniel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15,308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5906175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babygirl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15,163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10348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monkey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14,726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156475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lovely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14,331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919167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jessica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14,103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828801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654321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13,984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304628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michael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13,981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3285172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ashley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  <a:latin typeface="Consolas" panose="020B0609020204030204" pitchFamily="49" charset="0"/>
                        </a:rPr>
                        <a:t>13,488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49873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035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alphaModFix amt="12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6BBD3-CF66-4A56-835E-20EE6CB4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Zipfian Passwords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B7B58-1155-4BD5-ADB1-09230CBA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895" y="1523048"/>
            <a:ext cx="9333785" cy="481016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93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alphaModFix amt="12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A7DF025-1BF6-47C9-A1AF-5F7259BE6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895" y="1523048"/>
            <a:ext cx="9333785" cy="4810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6BBD3-CF66-4A56-835E-20EE6CB4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Zipfian Passwords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C77B1-FAEE-4C42-9AA1-EE4B1A6A7D46}"/>
              </a:ext>
            </a:extLst>
          </p:cNvPr>
          <p:cNvSpPr txBox="1"/>
          <p:nvPr/>
        </p:nvSpPr>
        <p:spPr>
          <a:xfrm>
            <a:off x="2285402" y="2017895"/>
            <a:ext cx="1297150" cy="369332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GB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#1: ‘123456’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5F4FB5-0ACD-4E5B-998F-31BBE6EF8C72}"/>
              </a:ext>
            </a:extLst>
          </p:cNvPr>
          <p:cNvSpPr txBox="1"/>
          <p:nvPr/>
        </p:nvSpPr>
        <p:spPr>
          <a:xfrm>
            <a:off x="2577149" y="2387227"/>
            <a:ext cx="1005403" cy="369332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GB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290,729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D6FFE1-E28E-414A-B07A-A27E9BB14C94}"/>
              </a:ext>
            </a:extLst>
          </p:cNvPr>
          <p:cNvSpPr/>
          <p:nvPr/>
        </p:nvSpPr>
        <p:spPr>
          <a:xfrm>
            <a:off x="2364424" y="2634798"/>
            <a:ext cx="165100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3B3D53-BDA3-4C22-9AB9-8F51E64D12F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446974" y="2429929"/>
            <a:ext cx="0" cy="2048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034FCD7-DBE8-434A-B136-9B7543ACCD6A}"/>
              </a:ext>
            </a:extLst>
          </p:cNvPr>
          <p:cNvSpPr/>
          <p:nvPr/>
        </p:nvSpPr>
        <p:spPr>
          <a:xfrm>
            <a:off x="6492389" y="5713455"/>
            <a:ext cx="165100" cy="16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6D7E00-F1A2-41B8-A9CA-87A93A24C52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574939" y="2429929"/>
            <a:ext cx="0" cy="328352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F5E5EB-232B-4902-839B-87AD0B550D2A}"/>
              </a:ext>
            </a:extLst>
          </p:cNvPr>
          <p:cNvSpPr txBox="1"/>
          <p:nvPr/>
        </p:nvSpPr>
        <p:spPr>
          <a:xfrm>
            <a:off x="6048398" y="2017895"/>
            <a:ext cx="1616343" cy="369332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#26: ‘sunshine’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24497C-1877-4849-9793-A1F4123FA3E7}"/>
              </a:ext>
            </a:extLst>
          </p:cNvPr>
          <p:cNvSpPr txBox="1"/>
          <p:nvPr/>
        </p:nvSpPr>
        <p:spPr>
          <a:xfrm>
            <a:off x="6848492" y="2387227"/>
            <a:ext cx="816249" cy="369332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GB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11,489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6B58405-1DB4-461A-A6DB-EE76EE28F6B5}"/>
              </a:ext>
            </a:extLst>
          </p:cNvPr>
          <p:cNvGrpSpPr/>
          <p:nvPr/>
        </p:nvGrpSpPr>
        <p:grpSpPr>
          <a:xfrm>
            <a:off x="8356621" y="2181330"/>
            <a:ext cx="1578600" cy="306000"/>
            <a:chOff x="9158120" y="757160"/>
            <a:chExt cx="157860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E31B0DC-EC86-4BCD-BFE5-C9027FCE439F}"/>
                    </a:ext>
                  </a:extLst>
                </p14:cNvPr>
                <p14:cNvContentPartPr/>
                <p14:nvPr/>
              </p14:nvContentPartPr>
              <p14:xfrm>
                <a:off x="9158120" y="762920"/>
                <a:ext cx="191160" cy="209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E31B0DC-EC86-4BCD-BFE5-C9027FCE439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3720" y="748520"/>
                  <a:ext cx="2192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9071700-6574-43E2-818B-7283FBDAA2F4}"/>
                    </a:ext>
                  </a:extLst>
                </p14:cNvPr>
                <p14:cNvContentPartPr/>
                <p14:nvPr/>
              </p14:nvContentPartPr>
              <p14:xfrm>
                <a:off x="9440720" y="757160"/>
                <a:ext cx="164880" cy="208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9071700-6574-43E2-818B-7283FBDAA2F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26320" y="742760"/>
                  <a:ext cx="192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F34CE3F-85CA-41EF-B456-9848DACE4182}"/>
                    </a:ext>
                  </a:extLst>
                </p14:cNvPr>
                <p14:cNvContentPartPr/>
                <p14:nvPr/>
              </p14:nvContentPartPr>
              <p14:xfrm>
                <a:off x="9686240" y="796400"/>
                <a:ext cx="153360" cy="163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F34CE3F-85CA-41EF-B456-9848DACE418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71840" y="782000"/>
                  <a:ext cx="181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A9650A4-AC2D-41F9-BEEF-01593DFB06F2}"/>
                    </a:ext>
                  </a:extLst>
                </p14:cNvPr>
                <p14:cNvContentPartPr/>
                <p14:nvPr/>
              </p14:nvContentPartPr>
              <p14:xfrm>
                <a:off x="9924920" y="958040"/>
                <a:ext cx="78480" cy="105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A9650A4-AC2D-41F9-BEEF-01593DFB06F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910520" y="943640"/>
                  <a:ext cx="106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5D08AEF-C35C-4246-BCA1-C7E915089BE3}"/>
                    </a:ext>
                  </a:extLst>
                </p14:cNvPr>
                <p14:cNvContentPartPr/>
                <p14:nvPr/>
              </p14:nvContentPartPr>
              <p14:xfrm>
                <a:off x="10077920" y="813680"/>
                <a:ext cx="177840" cy="164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5D08AEF-C35C-4246-BCA1-C7E915089BE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063520" y="799280"/>
                  <a:ext cx="205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E632915-E1FF-4D3C-91D7-65D9782C8769}"/>
                    </a:ext>
                  </a:extLst>
                </p14:cNvPr>
                <p14:cNvContentPartPr/>
                <p14:nvPr/>
              </p14:nvContentPartPr>
              <p14:xfrm>
                <a:off x="10161800" y="886040"/>
                <a:ext cx="100800" cy="47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E632915-E1FF-4D3C-91D7-65D9782C876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47451" y="871640"/>
                  <a:ext cx="1287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AA8860F-B9E6-429B-A78B-226AE4AF5B10}"/>
                    </a:ext>
                  </a:extLst>
                </p14:cNvPr>
                <p14:cNvContentPartPr/>
                <p14:nvPr/>
              </p14:nvContentPartPr>
              <p14:xfrm>
                <a:off x="10362320" y="825200"/>
                <a:ext cx="152280" cy="200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AA8860F-B9E6-429B-A78B-226AE4AF5B1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47954" y="810826"/>
                  <a:ext cx="180294" cy="228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91FC282-E81F-49CC-98FF-522145E51DB7}"/>
                    </a:ext>
                  </a:extLst>
                </p14:cNvPr>
                <p14:cNvContentPartPr/>
                <p14:nvPr/>
              </p14:nvContentPartPr>
              <p14:xfrm>
                <a:off x="10637360" y="816560"/>
                <a:ext cx="99360" cy="237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91FC282-E81F-49CC-98FF-522145E51DB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22960" y="802160"/>
                  <a:ext cx="127440" cy="26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0C9517A-E37D-42B1-A7C5-06F8FA8A3629}"/>
                  </a:ext>
                </a:extLst>
              </p14:cNvPr>
              <p14:cNvContentPartPr/>
              <p14:nvPr/>
            </p14:nvContentPartPr>
            <p14:xfrm rot="21440026">
              <a:off x="8288581" y="2575130"/>
              <a:ext cx="1621080" cy="112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0C9517A-E37D-42B1-A7C5-06F8FA8A362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 rot="21440026">
                <a:off x="8274181" y="2560730"/>
                <a:ext cx="164916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15F49072-699E-4B2F-B2BC-DB2A4FE201F3}"/>
              </a:ext>
            </a:extLst>
          </p:cNvPr>
          <p:cNvGrpSpPr/>
          <p:nvPr/>
        </p:nvGrpSpPr>
        <p:grpSpPr>
          <a:xfrm>
            <a:off x="8845861" y="2823930"/>
            <a:ext cx="461520" cy="254520"/>
            <a:chOff x="9647360" y="1399760"/>
            <a:chExt cx="46152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974E788-AF5B-4D03-9F8F-BAA0CF38496D}"/>
                    </a:ext>
                  </a:extLst>
                </p14:cNvPr>
                <p14:cNvContentPartPr/>
                <p14:nvPr/>
              </p14:nvContentPartPr>
              <p14:xfrm>
                <a:off x="9647360" y="1399760"/>
                <a:ext cx="172800" cy="254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974E788-AF5B-4D03-9F8F-BAA0CF3849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632990" y="1385360"/>
                  <a:ext cx="200822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FBEC5D3-0B5F-4756-B8D7-B27BFB29E26D}"/>
                    </a:ext>
                  </a:extLst>
                </p14:cNvPr>
                <p14:cNvContentPartPr/>
                <p14:nvPr/>
              </p14:nvContentPartPr>
              <p14:xfrm>
                <a:off x="9911240" y="1401200"/>
                <a:ext cx="197640" cy="239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FBEC5D3-0B5F-4756-B8D7-B27BFB29E26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96840" y="1386778"/>
                  <a:ext cx="225720" cy="2678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FCEFE3-392F-4D87-BE25-2DEC52FD484B}"/>
              </a:ext>
            </a:extLst>
          </p:cNvPr>
          <p:cNvGrpSpPr/>
          <p:nvPr/>
        </p:nvGrpSpPr>
        <p:grpSpPr>
          <a:xfrm>
            <a:off x="10139652" y="2568724"/>
            <a:ext cx="291240" cy="118800"/>
            <a:chOff x="10958120" y="1256120"/>
            <a:chExt cx="29124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6EA1445-090F-4AB1-99E0-D46E3682CC3D}"/>
                    </a:ext>
                  </a:extLst>
                </p14:cNvPr>
                <p14:cNvContentPartPr/>
                <p14:nvPr/>
              </p14:nvContentPartPr>
              <p14:xfrm>
                <a:off x="10997360" y="1256120"/>
                <a:ext cx="252000" cy="18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6EA1445-090F-4AB1-99E0-D46E3682CC3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982960" y="1241720"/>
                  <a:ext cx="280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4C765E-4DFE-41EA-B03E-8710F0991D73}"/>
                    </a:ext>
                  </a:extLst>
                </p14:cNvPr>
                <p14:cNvContentPartPr/>
                <p14:nvPr/>
              </p14:nvContentPartPr>
              <p14:xfrm>
                <a:off x="10958120" y="1355840"/>
                <a:ext cx="279360" cy="19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4C765E-4DFE-41EA-B03E-8710F0991D7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943720" y="1341163"/>
                  <a:ext cx="307440" cy="477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019EFCF-14DF-4E90-8113-5BB348111233}"/>
              </a:ext>
            </a:extLst>
          </p:cNvPr>
          <p:cNvGrpSpPr/>
          <p:nvPr/>
        </p:nvGrpSpPr>
        <p:grpSpPr>
          <a:xfrm>
            <a:off x="10579332" y="2436210"/>
            <a:ext cx="937800" cy="387720"/>
            <a:chOff x="11016800" y="1907000"/>
            <a:chExt cx="93780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01DBC0E-D9A4-4E11-AB95-781525C5C294}"/>
                    </a:ext>
                  </a:extLst>
                </p14:cNvPr>
                <p14:cNvContentPartPr/>
                <p14:nvPr/>
              </p14:nvContentPartPr>
              <p14:xfrm>
                <a:off x="11016800" y="1926080"/>
                <a:ext cx="90360" cy="236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01DBC0E-D9A4-4E11-AB95-781525C5C29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002400" y="1911680"/>
                  <a:ext cx="118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7F38F3F-7C85-4224-BAF6-6958BDA01CD0}"/>
                    </a:ext>
                  </a:extLst>
                </p14:cNvPr>
                <p14:cNvContentPartPr/>
                <p14:nvPr/>
              </p14:nvContentPartPr>
              <p14:xfrm>
                <a:off x="11142800" y="1953080"/>
                <a:ext cx="67680" cy="241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7F38F3F-7C85-4224-BAF6-6958BDA01CD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128476" y="1938680"/>
                  <a:ext cx="95611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A5AD74C-7F66-4105-8CFC-C05B7640EA10}"/>
                    </a:ext>
                  </a:extLst>
                </p14:cNvPr>
                <p14:cNvContentPartPr/>
                <p14:nvPr/>
              </p14:nvContentPartPr>
              <p14:xfrm>
                <a:off x="11289680" y="2156120"/>
                <a:ext cx="48240" cy="138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A5AD74C-7F66-4105-8CFC-C05B7640EA1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275280" y="2141720"/>
                  <a:ext cx="76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16EEB2E-5441-4999-92B2-1EC73A96FD00}"/>
                    </a:ext>
                  </a:extLst>
                </p14:cNvPr>
                <p14:cNvContentPartPr/>
                <p14:nvPr/>
              </p14:nvContentPartPr>
              <p14:xfrm>
                <a:off x="11493800" y="1941200"/>
                <a:ext cx="21240" cy="252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16EEB2E-5441-4999-92B2-1EC73A96FD0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479640" y="1926800"/>
                  <a:ext cx="48852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89D7E31-92A9-40B8-AB07-B7490441CC9D}"/>
                    </a:ext>
                  </a:extLst>
                </p14:cNvPr>
                <p14:cNvContentPartPr/>
                <p14:nvPr/>
              </p14:nvContentPartPr>
              <p14:xfrm>
                <a:off x="11598200" y="1907000"/>
                <a:ext cx="182880" cy="225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89D7E31-92A9-40B8-AB07-B7490441CC9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583800" y="1892600"/>
                  <a:ext cx="210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1275F05-EC25-4E66-9D23-3884AAF831B2}"/>
                    </a:ext>
                  </a:extLst>
                </p14:cNvPr>
                <p14:cNvContentPartPr/>
                <p14:nvPr/>
              </p14:nvContentPartPr>
              <p14:xfrm>
                <a:off x="11948120" y="1908800"/>
                <a:ext cx="6480" cy="278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1275F05-EC25-4E66-9D23-3884AAF831B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932873" y="1894419"/>
                  <a:ext cx="36212" cy="30632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D55E6BE-EDDF-03D0-9CD3-F934FE89F0B4}"/>
              </a:ext>
            </a:extLst>
          </p:cNvPr>
          <p:cNvSpPr txBox="1"/>
          <p:nvPr/>
        </p:nvSpPr>
        <p:spPr>
          <a:xfrm>
            <a:off x="8972596" y="4161152"/>
            <a:ext cx="2717603" cy="369332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GB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13,413,768 total passwords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1B818A-8C63-E2E1-6908-E960CAEDFB38}"/>
              </a:ext>
            </a:extLst>
          </p:cNvPr>
          <p:cNvSpPr txBox="1"/>
          <p:nvPr/>
        </p:nvSpPr>
        <p:spPr>
          <a:xfrm>
            <a:off x="9370204" y="4530484"/>
            <a:ext cx="2319995" cy="646331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12% of passwords = </a:t>
            </a:r>
          </a:p>
          <a:p>
            <a:r>
              <a:rPr lang="en-GB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80% of occurrences</a:t>
            </a:r>
          </a:p>
        </p:txBody>
      </p:sp>
    </p:spTree>
    <p:extLst>
      <p:ext uri="{BB962C8B-B14F-4D97-AF65-F5344CB8AC3E}">
        <p14:creationId xmlns:p14="http://schemas.microsoft.com/office/powerpoint/2010/main" val="93662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3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3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4" grpId="0" animBg="1"/>
      <p:bldP spid="17" grpId="0" animBg="1"/>
      <p:bldP spid="18" grpId="0" animBg="1"/>
      <p:bldP spid="36" grpId="0" animBg="1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A7F93E-E87D-BFC3-145C-00BD8FE10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Password Attacks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86382-BF89-6AFF-E171-6DC9C18D9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7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2F08-CB36-AB4D-8EAC-E523EE84C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F5 SIRT Incidents 2021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C1C7274-B10F-5639-EC73-E14750A8EE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1545153"/>
              </p:ext>
            </p:extLst>
          </p:nvPr>
        </p:nvGraphicFramePr>
        <p:xfrm>
          <a:off x="1605280" y="1474627"/>
          <a:ext cx="8845164" cy="4561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08644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88B7AE-4388-456B-B414-199FC1487D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5820439"/>
              </p:ext>
            </p:extLst>
          </p:nvPr>
        </p:nvGraphicFramePr>
        <p:xfrm>
          <a:off x="838201" y="1565537"/>
          <a:ext cx="7462520" cy="4469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21E2FBB1-C448-4540-9E5A-1E9BA1E4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2021 Credential Stuffing Report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0A7ACE-D218-CD3A-9378-4F961A3399C7}"/>
              </a:ext>
            </a:extLst>
          </p:cNvPr>
          <p:cNvSpPr txBox="1"/>
          <p:nvPr/>
        </p:nvSpPr>
        <p:spPr>
          <a:xfrm>
            <a:off x="599440" y="6492875"/>
            <a:ext cx="5349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>
                <a:solidFill>
                  <a:schemeClr val="bg2">
                    <a:lumMod val="50000"/>
                  </a:schemeClr>
                </a:solidFill>
                <a:latin typeface="Neusa Next Pro Condensed" pitchFamily="2" charset="77"/>
              </a:rPr>
              <a:t>https://www.f5.com/labs/articles/threat-intelligence/2021-credential-stuffing-report</a:t>
            </a:r>
          </a:p>
        </p:txBody>
      </p:sp>
    </p:spTree>
    <p:extLst>
      <p:ext uri="{BB962C8B-B14F-4D97-AF65-F5344CB8AC3E}">
        <p14:creationId xmlns:p14="http://schemas.microsoft.com/office/powerpoint/2010/main" val="29088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0CB2D7-2D5C-7C4F-A938-429AA30A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485880" cy="1325563"/>
          </a:xfrm>
        </p:spPr>
        <p:txBody>
          <a:bodyPr/>
          <a:lstStyle/>
          <a:p>
            <a:r>
              <a:rPr lang="en-US"/>
              <a:t>2021 Credential Stuffing Report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DF22B3E-59C3-FA2B-0CD4-0CFD732EC3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654609"/>
              </p:ext>
            </p:extLst>
          </p:nvPr>
        </p:nvGraphicFramePr>
        <p:xfrm>
          <a:off x="2391282" y="1762360"/>
          <a:ext cx="4969638" cy="4430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4AAFCD4-7A65-2A45-20C4-208BE6F8890A}"/>
              </a:ext>
            </a:extLst>
          </p:cNvPr>
          <p:cNvSpPr txBox="1"/>
          <p:nvPr/>
        </p:nvSpPr>
        <p:spPr>
          <a:xfrm>
            <a:off x="2327910" y="3891831"/>
            <a:ext cx="1732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>
                <a:solidFill>
                  <a:schemeClr val="bg1"/>
                </a:solidFill>
                <a:latin typeface="Neusa Next Condensed" pitchFamily="50" charset="0"/>
                <a:cs typeface="Poppins ExtraBold" panose="00000900000000000000" pitchFamily="2" charset="0"/>
              </a:rPr>
              <a:t>credentials used</a:t>
            </a:r>
          </a:p>
          <a:p>
            <a:pPr algn="r"/>
            <a:r>
              <a:rPr lang="en-GB" sz="1400">
                <a:solidFill>
                  <a:schemeClr val="bg1"/>
                </a:solidFill>
                <a:latin typeface="Neusa Next Condensed" pitchFamily="50" charset="0"/>
                <a:cs typeface="Poppins ExtraBold" panose="00000900000000000000" pitchFamily="2" charset="0"/>
              </a:rPr>
              <a:t>12 months</a:t>
            </a:r>
          </a:p>
          <a:p>
            <a:pPr algn="r"/>
            <a:r>
              <a:rPr lang="en-GB" sz="1400">
                <a:solidFill>
                  <a:schemeClr val="bg1"/>
                </a:solidFill>
                <a:latin typeface="Neusa Next Condensed" pitchFamily="50" charset="0"/>
                <a:cs typeface="Poppins ExtraBold" panose="00000900000000000000" pitchFamily="2" charset="0"/>
              </a:rPr>
              <a:t>4 sites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7E2C4-7D88-20BB-FFAA-69C88380ED41}"/>
              </a:ext>
            </a:extLst>
          </p:cNvPr>
          <p:cNvSpPr txBox="1"/>
          <p:nvPr/>
        </p:nvSpPr>
        <p:spPr>
          <a:xfrm>
            <a:off x="5613272" y="3891831"/>
            <a:ext cx="124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Neusa Next Condensed" pitchFamily="50" charset="0"/>
                <a:cs typeface="Poppins ExtraBold" panose="00000900000000000000" pitchFamily="2" charset="0"/>
              </a:rPr>
              <a:t>30% found in </a:t>
            </a:r>
          </a:p>
          <a:p>
            <a:r>
              <a:rPr lang="en-GB" sz="1400">
                <a:solidFill>
                  <a:schemeClr val="bg1"/>
                </a:solidFill>
                <a:latin typeface="Neusa Next Condensed" pitchFamily="50" charset="0"/>
                <a:cs typeface="Poppins ExtraBold" panose="00000900000000000000" pitchFamily="2" charset="0"/>
              </a:rPr>
              <a:t>Collection X</a:t>
            </a:r>
          </a:p>
        </p:txBody>
      </p:sp>
    </p:spTree>
    <p:extLst>
      <p:ext uri="{BB962C8B-B14F-4D97-AF65-F5344CB8AC3E}">
        <p14:creationId xmlns:p14="http://schemas.microsoft.com/office/powerpoint/2010/main" val="48304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0CB2D7-2D5C-7C4F-A938-429AA30A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485880" cy="1325563"/>
          </a:xfrm>
        </p:spPr>
        <p:txBody>
          <a:bodyPr/>
          <a:lstStyle/>
          <a:p>
            <a:r>
              <a:rPr lang="en-US"/>
              <a:t>2021 Credential Stuffing Report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DF22B3E-59C3-FA2B-0CD4-0CFD732EC3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7683504"/>
              </p:ext>
            </p:extLst>
          </p:nvPr>
        </p:nvGraphicFramePr>
        <p:xfrm>
          <a:off x="2426842" y="1762360"/>
          <a:ext cx="6817360" cy="4430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4AAFCD4-7A65-2A45-20C4-208BE6F8890A}"/>
              </a:ext>
            </a:extLst>
          </p:cNvPr>
          <p:cNvSpPr txBox="1"/>
          <p:nvPr/>
        </p:nvSpPr>
        <p:spPr>
          <a:xfrm>
            <a:off x="2327910" y="3891831"/>
            <a:ext cx="1732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>
                <a:solidFill>
                  <a:schemeClr val="bg1"/>
                </a:solidFill>
                <a:latin typeface="Neusa Next Condensed" pitchFamily="50" charset="0"/>
                <a:cs typeface="Poppins ExtraBold" panose="00000900000000000000" pitchFamily="2" charset="0"/>
              </a:rPr>
              <a:t>credentials used</a:t>
            </a:r>
          </a:p>
          <a:p>
            <a:pPr algn="r"/>
            <a:r>
              <a:rPr lang="en-GB" sz="1400">
                <a:solidFill>
                  <a:schemeClr val="bg1"/>
                </a:solidFill>
                <a:latin typeface="Neusa Next Condensed" pitchFamily="50" charset="0"/>
                <a:cs typeface="Poppins ExtraBold" panose="00000900000000000000" pitchFamily="2" charset="0"/>
              </a:rPr>
              <a:t>12 months</a:t>
            </a:r>
          </a:p>
          <a:p>
            <a:pPr algn="r"/>
            <a:r>
              <a:rPr lang="en-GB" sz="1400">
                <a:solidFill>
                  <a:schemeClr val="bg1"/>
                </a:solidFill>
                <a:latin typeface="Neusa Next Condensed" pitchFamily="50" charset="0"/>
                <a:cs typeface="Poppins ExtraBold" panose="00000900000000000000" pitchFamily="2" charset="0"/>
              </a:rPr>
              <a:t>4 sites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7E2C4-7D88-20BB-FFAA-69C88380ED41}"/>
              </a:ext>
            </a:extLst>
          </p:cNvPr>
          <p:cNvSpPr txBox="1"/>
          <p:nvPr/>
        </p:nvSpPr>
        <p:spPr>
          <a:xfrm>
            <a:off x="5613272" y="3891831"/>
            <a:ext cx="124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Neusa Next Condensed" pitchFamily="50" charset="0"/>
                <a:cs typeface="Poppins ExtraBold" panose="00000900000000000000" pitchFamily="2" charset="0"/>
              </a:rPr>
              <a:t>30% found in </a:t>
            </a:r>
          </a:p>
          <a:p>
            <a:r>
              <a:rPr lang="en-GB" sz="1400">
                <a:solidFill>
                  <a:schemeClr val="bg1"/>
                </a:solidFill>
                <a:latin typeface="Neusa Next Condensed" pitchFamily="50" charset="0"/>
                <a:cs typeface="Poppins ExtraBold" panose="00000900000000000000" pitchFamily="2" charset="0"/>
              </a:rPr>
              <a:t>Collection 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12B98F-20EA-A17D-4CD6-FA2CE49C4824}"/>
              </a:ext>
            </a:extLst>
          </p:cNvPr>
          <p:cNvGrpSpPr/>
          <p:nvPr/>
        </p:nvGrpSpPr>
        <p:grpSpPr>
          <a:xfrm>
            <a:off x="8710417" y="2272581"/>
            <a:ext cx="1242188" cy="3140224"/>
            <a:chOff x="8710417" y="2272581"/>
            <a:chExt cx="1242188" cy="31402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CE598E-66DC-D261-9A88-3DF42FAC837E}"/>
                </a:ext>
              </a:extLst>
            </p:cNvPr>
            <p:cNvSpPr txBox="1"/>
            <p:nvPr/>
          </p:nvSpPr>
          <p:spPr>
            <a:xfrm>
              <a:off x="8710417" y="2272581"/>
              <a:ext cx="1242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>
                  <a:latin typeface="Neusa Next Condensed" pitchFamily="50" charset="0"/>
                  <a:cs typeface="Poppins ExtraBold" panose="00000900000000000000" pitchFamily="2" charset="0"/>
                </a:rPr>
                <a:t>Used by customers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C343F8-C61B-1A0B-C138-CBB15D3A7182}"/>
                </a:ext>
              </a:extLst>
            </p:cNvPr>
            <p:cNvSpPr txBox="1"/>
            <p:nvPr/>
          </p:nvSpPr>
          <p:spPr>
            <a:xfrm>
              <a:off x="8710417" y="4889585"/>
              <a:ext cx="1242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>
                  <a:latin typeface="Neusa Next Condensed" pitchFamily="50" charset="0"/>
                  <a:cs typeface="Poppins ExtraBold" panose="00000900000000000000" pitchFamily="2" charset="0"/>
                </a:rPr>
                <a:t>Used by attackers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1C29E2-5FBA-1167-C0D2-9B9A7189B9D0}"/>
                </a:ext>
              </a:extLst>
            </p:cNvPr>
            <p:cNvSpPr txBox="1"/>
            <p:nvPr/>
          </p:nvSpPr>
          <p:spPr>
            <a:xfrm>
              <a:off x="8710417" y="4051653"/>
              <a:ext cx="1242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>
                  <a:latin typeface="Neusa Next Condensed" pitchFamily="50" charset="0"/>
                  <a:cs typeface="Poppins ExtraBold" panose="00000900000000000000" pitchFamily="2" charset="0"/>
                </a:rPr>
                <a:t>Used by both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162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9ABE63-8B9C-40E0-BEFF-44CF0AC36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2022 Application Protection Report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AEC41C1-2889-47D5-A684-F1835B0BD9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9539638"/>
              </p:ext>
            </p:extLst>
          </p:nvPr>
        </p:nvGraphicFramePr>
        <p:xfrm>
          <a:off x="799592" y="1383418"/>
          <a:ext cx="10932160" cy="4809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CA71D3C-73FF-4A7B-8347-B544418BB5B6}"/>
              </a:ext>
            </a:extLst>
          </p:cNvPr>
          <p:cNvSpPr txBox="1"/>
          <p:nvPr/>
        </p:nvSpPr>
        <p:spPr>
          <a:xfrm>
            <a:off x="9532230" y="457200"/>
            <a:ext cx="1952625" cy="926218"/>
          </a:xfrm>
          <a:prstGeom prst="rect">
            <a:avLst/>
          </a:prstGeom>
          <a:noFill/>
        </p:spPr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endParaRPr lang="en-US" sz="1600" b="1" kern="10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168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6CBFD9-F2BA-41FC-80DB-DDEFEF4FE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136525"/>
            <a:ext cx="10515600" cy="1325563"/>
          </a:xfrm>
        </p:spPr>
        <p:txBody>
          <a:bodyPr/>
          <a:lstStyle/>
          <a:p>
            <a:r>
              <a:rPr lang="en-GB"/>
              <a:t>Complex Passwords?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363F2-7154-42F3-AAAE-6287AF30D9F1}"/>
              </a:ext>
            </a:extLst>
          </p:cNvPr>
          <p:cNvSpPr txBox="1"/>
          <p:nvPr/>
        </p:nvSpPr>
        <p:spPr>
          <a:xfrm>
            <a:off x="3117850" y="1949450"/>
            <a:ext cx="2508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>
                <a:latin typeface="Neusa Next Pro Condensed" pitchFamily="2" charset="77"/>
                <a:cs typeface="Arial" panose="020B0604020202020204" pitchFamily="34" charset="0"/>
              </a:rPr>
              <a:t>password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F0AC2-6217-42F4-936F-1DD466C41F27}"/>
              </a:ext>
            </a:extLst>
          </p:cNvPr>
          <p:cNvSpPr txBox="1"/>
          <p:nvPr/>
        </p:nvSpPr>
        <p:spPr>
          <a:xfrm>
            <a:off x="3117850" y="2844800"/>
            <a:ext cx="2825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>
                <a:latin typeface="Neusa Next Pro Condensed" pitchFamily="2" charset="77"/>
                <a:cs typeface="Arial" panose="020B0604020202020204" pitchFamily="34" charset="0"/>
              </a:rPr>
              <a:t>password1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47958-B33B-4BCF-B6B0-F9DE6AF75615}"/>
              </a:ext>
            </a:extLst>
          </p:cNvPr>
          <p:cNvSpPr txBox="1"/>
          <p:nvPr/>
        </p:nvSpPr>
        <p:spPr>
          <a:xfrm>
            <a:off x="3117850" y="3759200"/>
            <a:ext cx="2876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>
                <a:latin typeface="Neusa Next Pro Condensed" pitchFamily="2" charset="77"/>
                <a:cs typeface="Arial" panose="020B0604020202020204" pitchFamily="34" charset="0"/>
              </a:rPr>
              <a:t>Password1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6634EA-1616-48C8-9CF7-56F4D902A0B2}"/>
              </a:ext>
            </a:extLst>
          </p:cNvPr>
          <p:cNvSpPr txBox="1"/>
          <p:nvPr/>
        </p:nvSpPr>
        <p:spPr>
          <a:xfrm>
            <a:off x="3117850" y="4539545"/>
            <a:ext cx="3092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>
                <a:latin typeface="Neusa Next Pro Condensed" pitchFamily="2" charset="77"/>
                <a:cs typeface="Arial" panose="020B0604020202020204" pitchFamily="34" charset="0"/>
              </a:rPr>
              <a:t>Password_1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97EFF-EDB0-4B6E-99ED-D780EEA45FFD}"/>
              </a:ext>
            </a:extLst>
          </p:cNvPr>
          <p:cNvSpPr txBox="1"/>
          <p:nvPr/>
        </p:nvSpPr>
        <p:spPr>
          <a:xfrm>
            <a:off x="6330950" y="1949450"/>
            <a:ext cx="2508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>
                <a:latin typeface="Neusa Next Pro Condensed" pitchFamily="2" charset="77"/>
                <a:cs typeface="Arial" panose="020B0604020202020204" pitchFamily="34" charset="0"/>
              </a:rPr>
              <a:t>59,462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A7BBD-7C0B-45C5-B5FD-A1A297EDC304}"/>
              </a:ext>
            </a:extLst>
          </p:cNvPr>
          <p:cNvSpPr txBox="1"/>
          <p:nvPr/>
        </p:nvSpPr>
        <p:spPr>
          <a:xfrm>
            <a:off x="6330950" y="2844800"/>
            <a:ext cx="2508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>
                <a:latin typeface="Neusa Next Pro Condensed" pitchFamily="2" charset="77"/>
                <a:cs typeface="Arial" panose="020B0604020202020204" pitchFamily="34" charset="0"/>
              </a:rPr>
              <a:t>11,112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CC5C35-8287-4C71-A066-2A5E884DA098}"/>
              </a:ext>
            </a:extLst>
          </p:cNvPr>
          <p:cNvSpPr txBox="1"/>
          <p:nvPr/>
        </p:nvSpPr>
        <p:spPr>
          <a:xfrm>
            <a:off x="6330950" y="3828345"/>
            <a:ext cx="2508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>
                <a:latin typeface="Neusa Next Pro Condensed" pitchFamily="2" charset="77"/>
                <a:cs typeface="Arial" panose="020B0604020202020204" pitchFamily="34" charset="0"/>
              </a:rPr>
              <a:t>449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1BC753-ACC1-4FBF-B5DB-0F0D27B6C1AF}"/>
              </a:ext>
            </a:extLst>
          </p:cNvPr>
          <p:cNvSpPr txBox="1"/>
          <p:nvPr/>
        </p:nvSpPr>
        <p:spPr>
          <a:xfrm>
            <a:off x="6330950" y="4539545"/>
            <a:ext cx="2711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>
                <a:latin typeface="Neusa Next Pro Condensed" pitchFamily="2" charset="77"/>
                <a:cs typeface="Arial" panose="020B0604020202020204" pitchFamily="34" charset="0"/>
              </a:rPr>
              <a:t>0*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3D2F04-D7F2-463B-9DAE-9B74E49DD25F}"/>
              </a:ext>
            </a:extLst>
          </p:cNvPr>
          <p:cNvSpPr txBox="1"/>
          <p:nvPr/>
        </p:nvSpPr>
        <p:spPr>
          <a:xfrm>
            <a:off x="349250" y="6230629"/>
            <a:ext cx="534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Neusa Next Pro Condensed" pitchFamily="2" charset="77"/>
                <a:cs typeface="Arial" panose="020B0604020202020204" pitchFamily="34" charset="0"/>
              </a:rPr>
              <a:t>* </a:t>
            </a:r>
            <a:r>
              <a:rPr lang="en-GB" sz="1600" err="1">
                <a:latin typeface="Neusa Next Pro Condensed" pitchFamily="2" charset="77"/>
                <a:cs typeface="Arial" panose="020B0604020202020204" pitchFamily="34" charset="0"/>
              </a:rPr>
              <a:t>RockYou</a:t>
            </a:r>
            <a:r>
              <a:rPr lang="en-GB" sz="1600">
                <a:latin typeface="Neusa Next Pro Condensed" pitchFamily="2" charset="77"/>
                <a:cs typeface="Arial" panose="020B0604020202020204" pitchFamily="34" charset="0"/>
              </a:rPr>
              <a:t> did not allow special characters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5F297-70A0-493B-8BC4-3B61208AB0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5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9548" y="136525"/>
            <a:ext cx="853750" cy="758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18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blackboard&#10;&#10;Description automatically generated">
            <a:extLst>
              <a:ext uri="{FF2B5EF4-FFF2-40B4-BE49-F238E27FC236}">
                <a16:creationId xmlns:a16="http://schemas.microsoft.com/office/drawing/2014/main" id="{25C31A66-FF07-4E42-B6A2-2FA46ECCAA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1575B3-F2C8-456B-8624-0DCB50DF5D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5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9548" y="136525"/>
            <a:ext cx="853750" cy="758825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BA7CFC-59A5-4B7F-A84F-8FD688140E70}"/>
              </a:ext>
            </a:extLst>
          </p:cNvPr>
          <p:cNvSpPr/>
          <p:nvPr/>
        </p:nvSpPr>
        <p:spPr>
          <a:xfrm>
            <a:off x="300383" y="5558106"/>
            <a:ext cx="5655917" cy="1015663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>
            <a:spAutoFit/>
          </a:bodyPr>
          <a:lstStyle/>
          <a:p>
            <a:r>
              <a:rPr lang="en-GB" sz="6000">
                <a:solidFill>
                  <a:srgbClr val="FFFFFF"/>
                </a:solidFill>
                <a:latin typeface="Segoe UI Light" panose="020B0502040204020203" pitchFamily="34" charset="0"/>
                <a:ea typeface="Apple SD Gothic Neo Thin" panose="02000300000000000000" pitchFamily="2" charset="-127"/>
                <a:cs typeface="Segoe UI Light" panose="020B0502040204020203" pitchFamily="34" charset="0"/>
              </a:rPr>
              <a:t>The 80/20 rule?</a:t>
            </a:r>
            <a:endParaRPr lang="en-GB" sz="6000">
              <a:solidFill>
                <a:srgbClr val="FFFFFF"/>
              </a:solidFill>
              <a:effectLst/>
              <a:latin typeface="Segoe UI Light" panose="020B0502040204020203" pitchFamily="34" charset="0"/>
              <a:ea typeface="Apple SD Gothic Neo Thin" panose="02000300000000000000" pitchFamily="2" charset="-127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7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6CBFD9-F2BA-41FC-80DB-DDEFEF4FE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138390"/>
            <a:ext cx="10515600" cy="1325563"/>
          </a:xfrm>
        </p:spPr>
        <p:txBody>
          <a:bodyPr/>
          <a:lstStyle/>
          <a:p>
            <a:r>
              <a:rPr lang="en-GB"/>
              <a:t>Complex Passwords?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14DB50E-43FB-43B3-B4CA-14CAF7799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225362"/>
              </p:ext>
            </p:extLst>
          </p:nvPr>
        </p:nvGraphicFramePr>
        <p:xfrm>
          <a:off x="520700" y="1999162"/>
          <a:ext cx="5375852" cy="3762439"/>
        </p:xfrm>
        <a:graphic>
          <a:graphicData uri="http://schemas.openxmlformats.org/drawingml/2006/table">
            <a:tbl>
              <a:tblPr/>
              <a:tblGrid>
                <a:gridCol w="1420037">
                  <a:extLst>
                    <a:ext uri="{9D8B030D-6E8A-4147-A177-3AD203B41FA5}">
                      <a16:colId xmlns:a16="http://schemas.microsoft.com/office/drawing/2014/main" val="506188629"/>
                    </a:ext>
                  </a:extLst>
                </a:gridCol>
                <a:gridCol w="791163">
                  <a:extLst>
                    <a:ext uri="{9D8B030D-6E8A-4147-A177-3AD203B41FA5}">
                      <a16:colId xmlns:a16="http://schemas.microsoft.com/office/drawing/2014/main" val="2853174054"/>
                    </a:ext>
                  </a:extLst>
                </a:gridCol>
                <a:gridCol w="791163">
                  <a:extLst>
                    <a:ext uri="{9D8B030D-6E8A-4147-A177-3AD203B41FA5}">
                      <a16:colId xmlns:a16="http://schemas.microsoft.com/office/drawing/2014/main" val="309839071"/>
                    </a:ext>
                  </a:extLst>
                </a:gridCol>
                <a:gridCol w="791163">
                  <a:extLst>
                    <a:ext uri="{9D8B030D-6E8A-4147-A177-3AD203B41FA5}">
                      <a16:colId xmlns:a16="http://schemas.microsoft.com/office/drawing/2014/main" val="4212315601"/>
                    </a:ext>
                  </a:extLst>
                </a:gridCol>
                <a:gridCol w="791163">
                  <a:extLst>
                    <a:ext uri="{9D8B030D-6E8A-4147-A177-3AD203B41FA5}">
                      <a16:colId xmlns:a16="http://schemas.microsoft.com/office/drawing/2014/main" val="583223230"/>
                    </a:ext>
                  </a:extLst>
                </a:gridCol>
                <a:gridCol w="791163">
                  <a:extLst>
                    <a:ext uri="{9D8B030D-6E8A-4147-A177-3AD203B41FA5}">
                      <a16:colId xmlns:a16="http://schemas.microsoft.com/office/drawing/2014/main" val="3347014125"/>
                    </a:ext>
                  </a:extLst>
                </a:gridCol>
              </a:tblGrid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 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a-z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 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 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 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 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51965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1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2113855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2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886660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3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597972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4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719603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5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560091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319430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7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919718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8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487150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             208,827,064,576 </a:t>
                      </a:r>
                    </a:p>
                  </a:txBody>
                  <a:tcPr marL="146061" marR="146061" marT="73030" marB="730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260754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 total permutations </a:t>
                      </a:r>
                    </a:p>
                  </a:txBody>
                  <a:tcPr marL="146061" marR="146061" marT="73030" marB="7303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76327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C33ED9-B219-4ECE-81CD-A5845F5E3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483384"/>
              </p:ext>
            </p:extLst>
          </p:nvPr>
        </p:nvGraphicFramePr>
        <p:xfrm>
          <a:off x="520700" y="1997630"/>
          <a:ext cx="5375852" cy="3762439"/>
        </p:xfrm>
        <a:graphic>
          <a:graphicData uri="http://schemas.openxmlformats.org/drawingml/2006/table">
            <a:tbl>
              <a:tblPr/>
              <a:tblGrid>
                <a:gridCol w="1420037">
                  <a:extLst>
                    <a:ext uri="{9D8B030D-6E8A-4147-A177-3AD203B41FA5}">
                      <a16:colId xmlns:a16="http://schemas.microsoft.com/office/drawing/2014/main" val="856090594"/>
                    </a:ext>
                  </a:extLst>
                </a:gridCol>
                <a:gridCol w="791163">
                  <a:extLst>
                    <a:ext uri="{9D8B030D-6E8A-4147-A177-3AD203B41FA5}">
                      <a16:colId xmlns:a16="http://schemas.microsoft.com/office/drawing/2014/main" val="1021947261"/>
                    </a:ext>
                  </a:extLst>
                </a:gridCol>
                <a:gridCol w="791163">
                  <a:extLst>
                    <a:ext uri="{9D8B030D-6E8A-4147-A177-3AD203B41FA5}">
                      <a16:colId xmlns:a16="http://schemas.microsoft.com/office/drawing/2014/main" val="1317375837"/>
                    </a:ext>
                  </a:extLst>
                </a:gridCol>
                <a:gridCol w="791163">
                  <a:extLst>
                    <a:ext uri="{9D8B030D-6E8A-4147-A177-3AD203B41FA5}">
                      <a16:colId xmlns:a16="http://schemas.microsoft.com/office/drawing/2014/main" val="2885577850"/>
                    </a:ext>
                  </a:extLst>
                </a:gridCol>
                <a:gridCol w="791163">
                  <a:extLst>
                    <a:ext uri="{9D8B030D-6E8A-4147-A177-3AD203B41FA5}">
                      <a16:colId xmlns:a16="http://schemas.microsoft.com/office/drawing/2014/main" val="354696806"/>
                    </a:ext>
                  </a:extLst>
                </a:gridCol>
                <a:gridCol w="791163">
                  <a:extLst>
                    <a:ext uri="{9D8B030D-6E8A-4147-A177-3AD203B41FA5}">
                      <a16:colId xmlns:a16="http://schemas.microsoft.com/office/drawing/2014/main" val="2733637826"/>
                    </a:ext>
                  </a:extLst>
                </a:gridCol>
              </a:tblGrid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 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a-z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A-Z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 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 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 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476273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1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52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096573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2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52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50410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3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52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844074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4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52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937327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5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52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954816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52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265941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7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52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071294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8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52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447155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        53,459,728,531,456 </a:t>
                      </a:r>
                    </a:p>
                  </a:txBody>
                  <a:tcPr marL="146061" marR="146061" marT="73030" marB="730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761020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 total permutations </a:t>
                      </a:r>
                    </a:p>
                  </a:txBody>
                  <a:tcPr marL="146061" marR="146061" marT="73030" marB="7303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70055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6D1CEBD-04B2-49A1-9637-EB3CAB210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936267"/>
              </p:ext>
            </p:extLst>
          </p:nvPr>
        </p:nvGraphicFramePr>
        <p:xfrm>
          <a:off x="520700" y="1998396"/>
          <a:ext cx="5375852" cy="3762439"/>
        </p:xfrm>
        <a:graphic>
          <a:graphicData uri="http://schemas.openxmlformats.org/drawingml/2006/table">
            <a:tbl>
              <a:tblPr/>
              <a:tblGrid>
                <a:gridCol w="1420037">
                  <a:extLst>
                    <a:ext uri="{9D8B030D-6E8A-4147-A177-3AD203B41FA5}">
                      <a16:colId xmlns:a16="http://schemas.microsoft.com/office/drawing/2014/main" val="4289030764"/>
                    </a:ext>
                  </a:extLst>
                </a:gridCol>
                <a:gridCol w="791163">
                  <a:extLst>
                    <a:ext uri="{9D8B030D-6E8A-4147-A177-3AD203B41FA5}">
                      <a16:colId xmlns:a16="http://schemas.microsoft.com/office/drawing/2014/main" val="4051148037"/>
                    </a:ext>
                  </a:extLst>
                </a:gridCol>
                <a:gridCol w="791163">
                  <a:extLst>
                    <a:ext uri="{9D8B030D-6E8A-4147-A177-3AD203B41FA5}">
                      <a16:colId xmlns:a16="http://schemas.microsoft.com/office/drawing/2014/main" val="2480502962"/>
                    </a:ext>
                  </a:extLst>
                </a:gridCol>
                <a:gridCol w="791163">
                  <a:extLst>
                    <a:ext uri="{9D8B030D-6E8A-4147-A177-3AD203B41FA5}">
                      <a16:colId xmlns:a16="http://schemas.microsoft.com/office/drawing/2014/main" val="3607533758"/>
                    </a:ext>
                  </a:extLst>
                </a:gridCol>
                <a:gridCol w="791163">
                  <a:extLst>
                    <a:ext uri="{9D8B030D-6E8A-4147-A177-3AD203B41FA5}">
                      <a16:colId xmlns:a16="http://schemas.microsoft.com/office/drawing/2014/main" val="1741273769"/>
                    </a:ext>
                  </a:extLst>
                </a:gridCol>
                <a:gridCol w="791163">
                  <a:extLst>
                    <a:ext uri="{9D8B030D-6E8A-4147-A177-3AD203B41FA5}">
                      <a16:colId xmlns:a16="http://schemas.microsoft.com/office/drawing/2014/main" val="3786547912"/>
                    </a:ext>
                  </a:extLst>
                </a:gridCol>
              </a:tblGrid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 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a-z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A-Z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0-9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special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 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767865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1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10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8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70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174960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2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10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8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70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263004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3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10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8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70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38937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4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10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8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70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983644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5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10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8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70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3313346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10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8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70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838926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7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10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8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70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913132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8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10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8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70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637104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      576,480,100,000,000 </a:t>
                      </a:r>
                    </a:p>
                  </a:txBody>
                  <a:tcPr marL="146061" marR="146061" marT="73030" marB="730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873496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 total permutations </a:t>
                      </a:r>
                    </a:p>
                  </a:txBody>
                  <a:tcPr marL="146061" marR="146061" marT="73030" marB="7303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17449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5DDB1D0-5C4B-49DF-90F5-976BD984F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695395"/>
              </p:ext>
            </p:extLst>
          </p:nvPr>
        </p:nvGraphicFramePr>
        <p:xfrm>
          <a:off x="6287926" y="1999162"/>
          <a:ext cx="5375852" cy="3762439"/>
        </p:xfrm>
        <a:graphic>
          <a:graphicData uri="http://schemas.openxmlformats.org/drawingml/2006/table">
            <a:tbl>
              <a:tblPr/>
              <a:tblGrid>
                <a:gridCol w="1420037">
                  <a:extLst>
                    <a:ext uri="{9D8B030D-6E8A-4147-A177-3AD203B41FA5}">
                      <a16:colId xmlns:a16="http://schemas.microsoft.com/office/drawing/2014/main" val="1258810867"/>
                    </a:ext>
                  </a:extLst>
                </a:gridCol>
                <a:gridCol w="791163">
                  <a:extLst>
                    <a:ext uri="{9D8B030D-6E8A-4147-A177-3AD203B41FA5}">
                      <a16:colId xmlns:a16="http://schemas.microsoft.com/office/drawing/2014/main" val="3346097488"/>
                    </a:ext>
                  </a:extLst>
                </a:gridCol>
                <a:gridCol w="791163">
                  <a:extLst>
                    <a:ext uri="{9D8B030D-6E8A-4147-A177-3AD203B41FA5}">
                      <a16:colId xmlns:a16="http://schemas.microsoft.com/office/drawing/2014/main" val="3140191004"/>
                    </a:ext>
                  </a:extLst>
                </a:gridCol>
                <a:gridCol w="791163">
                  <a:extLst>
                    <a:ext uri="{9D8B030D-6E8A-4147-A177-3AD203B41FA5}">
                      <a16:colId xmlns:a16="http://schemas.microsoft.com/office/drawing/2014/main" val="832925790"/>
                    </a:ext>
                  </a:extLst>
                </a:gridCol>
                <a:gridCol w="791163">
                  <a:extLst>
                    <a:ext uri="{9D8B030D-6E8A-4147-A177-3AD203B41FA5}">
                      <a16:colId xmlns:a16="http://schemas.microsoft.com/office/drawing/2014/main" val="991769110"/>
                    </a:ext>
                  </a:extLst>
                </a:gridCol>
                <a:gridCol w="791163">
                  <a:extLst>
                    <a:ext uri="{9D8B030D-6E8A-4147-A177-3AD203B41FA5}">
                      <a16:colId xmlns:a16="http://schemas.microsoft.com/office/drawing/2014/main" val="2062205448"/>
                    </a:ext>
                  </a:extLst>
                </a:gridCol>
              </a:tblGrid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 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a-z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A-Z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0-9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special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 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890577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1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10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8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70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41190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2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10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8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70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818309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3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10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8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70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2350221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4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10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8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70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468571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5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10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8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70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7959610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 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26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4970493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7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 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10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10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666540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Character 8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 </a:t>
                      </a:r>
                    </a:p>
                  </a:txBody>
                  <a:tcPr marL="10143" marR="10143" marT="101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8</a:t>
                      </a:r>
                    </a:p>
                  </a:txBody>
                  <a:tcPr marL="10143" marR="10143" marT="1014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8</a:t>
                      </a:r>
                    </a:p>
                  </a:txBody>
                  <a:tcPr marL="10143" marR="10143" marT="10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978842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r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          3,495,856,000,000 </a:t>
                      </a:r>
                    </a:p>
                  </a:txBody>
                  <a:tcPr marL="146061" marR="146061" marT="73030" marB="730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458502"/>
                  </a:ext>
                </a:extLst>
              </a:tr>
              <a:tr h="294151"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Neusa Next Pro Condensed" pitchFamily="2" charset="77"/>
                      </a:endParaRPr>
                    </a:p>
                  </a:txBody>
                  <a:tcPr marL="10143" marR="10143" marT="101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Neusa Next Pro Condensed" pitchFamily="2" charset="77"/>
                        </a:rPr>
                        <a:t> total permutations </a:t>
                      </a:r>
                    </a:p>
                  </a:txBody>
                  <a:tcPr marL="146061" marR="146061" marT="73030" marB="7303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59004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3C02189-BC2B-48A9-9F4E-177CEAA0C914}"/>
              </a:ext>
            </a:extLst>
          </p:cNvPr>
          <p:cNvSpPr txBox="1"/>
          <p:nvPr/>
        </p:nvSpPr>
        <p:spPr>
          <a:xfrm>
            <a:off x="349250" y="6442611"/>
            <a:ext cx="534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latin typeface="Neusa Next Pro Condensed" pitchFamily="2" charset="77"/>
                <a:cs typeface="Arial" panose="020B0604020202020204" pitchFamily="34" charset="0"/>
              </a:rPr>
              <a:t>* </a:t>
            </a:r>
            <a:r>
              <a:rPr lang="en-GB" sz="1200" err="1">
                <a:latin typeface="Neusa Next Pro Condensed" pitchFamily="2" charset="77"/>
                <a:cs typeface="Arial" panose="020B0604020202020204" pitchFamily="34" charset="0"/>
              </a:rPr>
              <a:t>RockYou</a:t>
            </a:r>
            <a:r>
              <a:rPr lang="en-GB" sz="1200">
                <a:latin typeface="Neusa Next Pro Condensed" pitchFamily="2" charset="77"/>
                <a:cs typeface="Arial" panose="020B0604020202020204" pitchFamily="34" charset="0"/>
              </a:rPr>
              <a:t> did not allow special characters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731C6D-3859-4134-8CAC-0B287EB4391D}"/>
              </a:ext>
            </a:extLst>
          </p:cNvPr>
          <p:cNvSpPr txBox="1"/>
          <p:nvPr/>
        </p:nvSpPr>
        <p:spPr>
          <a:xfrm>
            <a:off x="1314450" y="5854700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Neusa Next Pro Condensed" pitchFamily="2" charset="77"/>
                <a:cs typeface="Arial" panose="020B0604020202020204" pitchFamily="34" charset="0"/>
              </a:rPr>
              <a:t>208 billion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5E4C4E-CA5D-4477-9C33-68607765283A}"/>
              </a:ext>
            </a:extLst>
          </p:cNvPr>
          <p:cNvGrpSpPr/>
          <p:nvPr/>
        </p:nvGrpSpPr>
        <p:grpSpPr>
          <a:xfrm>
            <a:off x="2844800" y="5854700"/>
            <a:ext cx="2618317" cy="369332"/>
            <a:chOff x="2844800" y="5727700"/>
            <a:chExt cx="2618317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74978D-B168-48CC-B87D-BE30F83E9282}"/>
                </a:ext>
              </a:extLst>
            </p:cNvPr>
            <p:cNvSpPr txBox="1"/>
            <p:nvPr/>
          </p:nvSpPr>
          <p:spPr>
            <a:xfrm>
              <a:off x="4053417" y="5727700"/>
              <a:ext cx="140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>
                  <a:solidFill>
                    <a:schemeClr val="accent2">
                      <a:lumMod val="75000"/>
                    </a:schemeClr>
                  </a:solidFill>
                  <a:latin typeface="Neusa Next Pro Condensed" pitchFamily="2" charset="77"/>
                  <a:cs typeface="Arial" panose="020B0604020202020204" pitchFamily="34" charset="0"/>
                </a:rPr>
                <a:t>53 trillion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AF1E4F2-D67E-495D-B8F9-ED25A134D6CF}"/>
                </a:ext>
              </a:extLst>
            </p:cNvPr>
            <p:cNvCxnSpPr>
              <a:endCxn id="23" idx="1"/>
            </p:cNvCxnSpPr>
            <p:nvPr/>
          </p:nvCxnSpPr>
          <p:spPr>
            <a:xfrm flipV="1">
              <a:off x="2844800" y="5912366"/>
              <a:ext cx="1208617" cy="583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638FC4-A3CA-4E24-A682-D7C45BD29214}"/>
              </a:ext>
            </a:extLst>
          </p:cNvPr>
          <p:cNvGrpSpPr/>
          <p:nvPr/>
        </p:nvGrpSpPr>
        <p:grpSpPr>
          <a:xfrm>
            <a:off x="5463117" y="5854700"/>
            <a:ext cx="2738967" cy="646331"/>
            <a:chOff x="5463117" y="5727700"/>
            <a:chExt cx="2738967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4CBB92A-809C-44E4-A78B-C75296003315}"/>
                </a:ext>
              </a:extLst>
            </p:cNvPr>
            <p:cNvSpPr txBox="1"/>
            <p:nvPr/>
          </p:nvSpPr>
          <p:spPr>
            <a:xfrm>
              <a:off x="6792384" y="5727700"/>
              <a:ext cx="1409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>
                  <a:solidFill>
                    <a:srgbClr val="00B050"/>
                  </a:solidFill>
                  <a:latin typeface="Neusa Next Pro Condensed" pitchFamily="2" charset="77"/>
                  <a:cs typeface="Arial" panose="020B0604020202020204" pitchFamily="34" charset="0"/>
                </a:rPr>
                <a:t>576 trillion</a:t>
              </a:r>
              <a:br>
                <a:rPr lang="en-GB">
                  <a:solidFill>
                    <a:srgbClr val="00B050"/>
                  </a:solidFill>
                  <a:latin typeface="Neusa Next Pro Condensed" pitchFamily="2" charset="77"/>
                  <a:cs typeface="Arial" panose="020B0604020202020204" pitchFamily="34" charset="0"/>
                </a:rPr>
              </a:br>
              <a:r>
                <a:rPr lang="en-GB">
                  <a:solidFill>
                    <a:srgbClr val="00B050"/>
                  </a:solidFill>
                  <a:latin typeface="Neusa Next Pro Condensed" pitchFamily="2" charset="77"/>
                  <a:cs typeface="Arial" panose="020B0604020202020204" pitchFamily="34" charset="0"/>
                </a:rPr>
                <a:t>(possible)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EAE0CF7-F778-405B-B484-9C33221325C7}"/>
                </a:ext>
              </a:extLst>
            </p:cNvPr>
            <p:cNvCxnSpPr/>
            <p:nvPr/>
          </p:nvCxnSpPr>
          <p:spPr>
            <a:xfrm flipV="1">
              <a:off x="5463117" y="5904954"/>
              <a:ext cx="1208617" cy="5834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BB77EEC-FD9C-4232-8149-F27D5681CE3A}"/>
              </a:ext>
            </a:extLst>
          </p:cNvPr>
          <p:cNvGrpSpPr/>
          <p:nvPr/>
        </p:nvGrpSpPr>
        <p:grpSpPr>
          <a:xfrm>
            <a:off x="8371543" y="5854700"/>
            <a:ext cx="2569507" cy="646331"/>
            <a:chOff x="8371543" y="5727700"/>
            <a:chExt cx="2569507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D01462-61B6-448D-BFF9-4EE715A33E03}"/>
                </a:ext>
              </a:extLst>
            </p:cNvPr>
            <p:cNvSpPr txBox="1"/>
            <p:nvPr/>
          </p:nvSpPr>
          <p:spPr>
            <a:xfrm>
              <a:off x="9531350" y="5727700"/>
              <a:ext cx="1409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>
                  <a:solidFill>
                    <a:srgbClr val="FF0000"/>
                  </a:solidFill>
                  <a:latin typeface="Neusa Next Pro Condensed" pitchFamily="2" charset="77"/>
                  <a:cs typeface="Arial" panose="020B0604020202020204" pitchFamily="34" charset="0"/>
                </a:rPr>
                <a:t>3 trillion</a:t>
              </a:r>
            </a:p>
            <a:p>
              <a:pPr algn="ctr"/>
              <a:r>
                <a:rPr lang="en-GB">
                  <a:solidFill>
                    <a:srgbClr val="FF0000"/>
                  </a:solidFill>
                  <a:latin typeface="Neusa Next Pro Condensed" pitchFamily="2" charset="77"/>
                  <a:cs typeface="Arial" panose="020B0604020202020204" pitchFamily="34" charset="0"/>
                </a:rPr>
                <a:t>(likely)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AB2E1CF-878D-474A-A83C-06BE814DF5E1}"/>
                </a:ext>
              </a:extLst>
            </p:cNvPr>
            <p:cNvCxnSpPr/>
            <p:nvPr/>
          </p:nvCxnSpPr>
          <p:spPr>
            <a:xfrm flipV="1">
              <a:off x="8371543" y="5904954"/>
              <a:ext cx="1208617" cy="583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BC6CD86-5D8F-EA08-0F0B-81A8AFB3B633}"/>
              </a:ext>
            </a:extLst>
          </p:cNvPr>
          <p:cNvSpPr txBox="1"/>
          <p:nvPr/>
        </p:nvSpPr>
        <p:spPr>
          <a:xfrm>
            <a:off x="7703100" y="1583281"/>
            <a:ext cx="3754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u="none" strike="noStrike">
                <a:solidFill>
                  <a:srgbClr val="000000"/>
                </a:solidFill>
                <a:effectLst/>
                <a:latin typeface="Neusa Next Pro Condensed" pitchFamily="2" charset="77"/>
              </a:rPr>
              <a:t>‘Must contain upper, number and special’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97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8C552B7-4163-705B-E164-70A981EC7F38}"/>
              </a:ext>
            </a:extLst>
          </p:cNvPr>
          <p:cNvGrpSpPr/>
          <p:nvPr/>
        </p:nvGrpSpPr>
        <p:grpSpPr>
          <a:xfrm>
            <a:off x="8652147" y="3012359"/>
            <a:ext cx="3240678" cy="2807604"/>
            <a:chOff x="8652147" y="3012359"/>
            <a:chExt cx="3240678" cy="2807604"/>
          </a:xfrm>
        </p:grpSpPr>
        <p:pic>
          <p:nvPicPr>
            <p:cNvPr id="1026" name="Picture 2" descr="three random words: apple, fish and pen ">
              <a:extLst>
                <a:ext uri="{FF2B5EF4-FFF2-40B4-BE49-F238E27FC236}">
                  <a16:creationId xmlns:a16="http://schemas.microsoft.com/office/drawing/2014/main" id="{3FDF55A5-76B5-E259-A9B4-22667FA16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308" b="89538" l="10000" r="90000">
                          <a14:foregroundMark x1="30615" y1="41538" x2="30615" y2="41538"/>
                          <a14:foregroundMark x1="28462" y1="10769" x2="28462" y2="10769"/>
                          <a14:foregroundMark x1="23385" y1="8923" x2="23385" y2="8923"/>
                          <a14:foregroundMark x1="23077" y1="8308" x2="23077" y2="8308"/>
                          <a14:foregroundMark x1="27231" y1="37846" x2="27231" y2="37846"/>
                          <a14:foregroundMark x1="71846" y1="38462" x2="71846" y2="38462"/>
                          <a14:foregroundMark x1="67538" y1="24615" x2="67538" y2="24615"/>
                          <a14:foregroundMark x1="23231" y1="39692" x2="23231" y2="39692"/>
                          <a14:foregroundMark x1="40615" y1="83692" x2="40615" y2="83692"/>
                          <a14:foregroundMark x1="23846" y1="79385" x2="23846" y2="79385"/>
                          <a14:foregroundMark x1="29846" y1="76923" x2="29846" y2="76923"/>
                          <a14:foregroundMark x1="30769" y1="76923" x2="30769" y2="76923"/>
                          <a14:foregroundMark x1="33385" y1="79692" x2="33385" y2="79692"/>
                          <a14:foregroundMark x1="20923" y1="21538" x2="20923" y2="21538"/>
                          <a14:foregroundMark x1="23846" y1="10154" x2="23846" y2="10154"/>
                          <a14:foregroundMark x1="36000" y1="83385" x2="36000" y2="83385"/>
                          <a14:foregroundMark x1="70154" y1="16000" x2="70154" y2="16000"/>
                          <a14:foregroundMark x1="84769" y1="26154" x2="84769" y2="26154"/>
                          <a14:foregroundMark x1="25077" y1="32923" x2="25077" y2="32923"/>
                          <a14:foregroundMark x1="50462" y1="34154" x2="50462" y2="34154"/>
                          <a14:foregroundMark x1="49077" y1="30462" x2="49077" y2="30462"/>
                          <a14:foregroundMark x1="80000" y1="27385" x2="79846" y2="31692"/>
                          <a14:foregroundMark x1="28769" y1="21846" x2="25538" y2="52615"/>
                          <a14:foregroundMark x1="67692" y1="13538" x2="71538" y2="17846"/>
                          <a14:foregroundMark x1="66154" y1="55077" x2="69692" y2="54154"/>
                          <a14:foregroundMark x1="49077" y1="25231" x2="52308" y2="21538"/>
                          <a14:foregroundMark x1="50769" y1="35077" x2="50769" y2="35077"/>
                          <a14:foregroundMark x1="24462" y1="84000" x2="48462" y2="8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2147" y="3594234"/>
              <a:ext cx="3240678" cy="1620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7ABDB6D-7C4D-6C58-AEB2-8C4715445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91411" y="3012359"/>
              <a:ext cx="1962150" cy="4381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A07766-B99F-ADE5-35AF-595579D91A97}"/>
                </a:ext>
              </a:extLst>
            </p:cNvPr>
            <p:cNvSpPr txBox="1"/>
            <p:nvPr/>
          </p:nvSpPr>
          <p:spPr>
            <a:xfrm>
              <a:off x="8972732" y="5358298"/>
              <a:ext cx="2599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latin typeface="Neusa Next Pro" pitchFamily="2" charset="77"/>
                </a:rPr>
                <a:t>apple fish pen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A6BA9EB-09F7-A67E-EC82-4FF232F9EE8A}"/>
              </a:ext>
            </a:extLst>
          </p:cNvPr>
          <p:cNvSpPr txBox="1"/>
          <p:nvPr/>
        </p:nvSpPr>
        <p:spPr>
          <a:xfrm>
            <a:off x="420862" y="1455409"/>
            <a:ext cx="34756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Neusa Next Pro Condensed" pitchFamily="2" charset="77"/>
              </a:rPr>
              <a:t>Passwords: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Neusa Next Pro Condensed" pitchFamily="2" charset="77"/>
              </a:rPr>
              <a:t>Not complex enough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Neusa Next Pro Condensed" pitchFamily="2" charset="77"/>
              </a:rPr>
              <a:t>Simple easy to guess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Neusa Next Pro Condensed" pitchFamily="2" charset="77"/>
              </a:rPr>
              <a:t>Written down if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Neusa Next Pro Condensed" pitchFamily="2" charset="77"/>
              </a:rPr>
              <a:t>Re-used between sites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A76A6-3762-6324-4C5C-9312301F6A8A}"/>
              </a:ext>
            </a:extLst>
          </p:cNvPr>
          <p:cNvSpPr txBox="1"/>
          <p:nvPr/>
        </p:nvSpPr>
        <p:spPr>
          <a:xfrm>
            <a:off x="715735" y="6391169"/>
            <a:ext cx="2250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solidFill>
                  <a:schemeClr val="bg1">
                    <a:lumMod val="50000"/>
                  </a:schemeClr>
                </a:solidFill>
                <a:latin typeface="Neusa Next Pro Condensed" pitchFamily="2" charset="77"/>
              </a:rPr>
              <a:t>https://xkcd.com/936/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979796-D025-5CC3-1C61-CBF3F8EFB8C4}"/>
              </a:ext>
            </a:extLst>
          </p:cNvPr>
          <p:cNvGrpSpPr/>
          <p:nvPr/>
        </p:nvGrpSpPr>
        <p:grpSpPr>
          <a:xfrm>
            <a:off x="4323080" y="2995063"/>
            <a:ext cx="4150359" cy="2824900"/>
            <a:chOff x="4323080" y="2995063"/>
            <a:chExt cx="4150359" cy="2824900"/>
          </a:xfrm>
        </p:grpSpPr>
        <p:pic>
          <p:nvPicPr>
            <p:cNvPr id="1028" name="Picture 4" descr="Password Strength">
              <a:extLst>
                <a:ext uri="{FF2B5EF4-FFF2-40B4-BE49-F238E27FC236}">
                  <a16:creationId xmlns:a16="http://schemas.microsoft.com/office/drawing/2014/main" id="{A98F50B5-AD9E-25FB-FB39-0BF80F95D2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71631" y="2995063"/>
              <a:ext cx="3068410" cy="2219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0CED59-6132-71F1-3B15-B988DE198932}"/>
                </a:ext>
              </a:extLst>
            </p:cNvPr>
            <p:cNvSpPr txBox="1"/>
            <p:nvPr/>
          </p:nvSpPr>
          <p:spPr>
            <a:xfrm>
              <a:off x="4323080" y="5358298"/>
              <a:ext cx="4150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latin typeface="Neusa Next Pro" pitchFamily="2" charset="77"/>
                </a:rPr>
                <a:t>correct horse battery staple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532684-1322-2042-3722-961255DAF547}"/>
              </a:ext>
            </a:extLst>
          </p:cNvPr>
          <p:cNvSpPr txBox="1"/>
          <p:nvPr/>
        </p:nvSpPr>
        <p:spPr>
          <a:xfrm>
            <a:off x="4764262" y="1455409"/>
            <a:ext cx="222048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Neusa Next Pro Condensed" pitchFamily="2" charset="77"/>
              </a:rPr>
              <a:t>Passphrases: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Neusa Next Pro Condensed" pitchFamily="2" charset="77"/>
              </a:rPr>
              <a:t>Much longer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Neusa Next Pro Condensed" pitchFamily="2" charset="77"/>
              </a:rPr>
              <a:t>Easy to remember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685FEF97-0BE6-AAEF-18F4-8DB4B1530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197485"/>
            <a:ext cx="10515600" cy="1325563"/>
          </a:xfrm>
        </p:spPr>
        <p:txBody>
          <a:bodyPr/>
          <a:lstStyle/>
          <a:p>
            <a:r>
              <a:rPr lang="en-GB" b="1">
                <a:latin typeface="Poppins" pitchFamily="2" charset="77"/>
                <a:cs typeface="Poppins" pitchFamily="2" charset="77"/>
              </a:rPr>
              <a:t>Passwords vs Passphrases</a:t>
            </a:r>
          </a:p>
        </p:txBody>
      </p:sp>
    </p:spTree>
    <p:extLst>
      <p:ext uri="{BB962C8B-B14F-4D97-AF65-F5344CB8AC3E}">
        <p14:creationId xmlns:p14="http://schemas.microsoft.com/office/powerpoint/2010/main" val="10455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6CBFD9-F2BA-41FC-80DB-DDEFEF4FE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 pitchFamily="2" charset="77"/>
                <a:cs typeface="Poppins" pitchFamily="2" charset="77"/>
              </a:rPr>
              <a:t>Passwords vs Passphrases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E77C76-F302-4B99-ADF0-AB9C515B7F04}"/>
              </a:ext>
            </a:extLst>
          </p:cNvPr>
          <p:cNvGrpSpPr/>
          <p:nvPr/>
        </p:nvGrpSpPr>
        <p:grpSpPr>
          <a:xfrm>
            <a:off x="400050" y="2699487"/>
            <a:ext cx="5866713" cy="472791"/>
            <a:chOff x="400050" y="3007551"/>
            <a:chExt cx="5866713" cy="4727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F0B024F-5435-428E-9767-5301074CB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0050" y="3007551"/>
              <a:ext cx="5866713" cy="4727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A8BB70-27D8-4C73-A214-B29E5CA387C1}"/>
                </a:ext>
              </a:extLst>
            </p:cNvPr>
            <p:cNvSpPr txBox="1"/>
            <p:nvPr/>
          </p:nvSpPr>
          <p:spPr>
            <a:xfrm>
              <a:off x="546100" y="3073942"/>
              <a:ext cx="4375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Consolas" panose="020B0609020204030204" pitchFamily="49" charset="0"/>
                </a:rPr>
                <a:t>Tr0ub4dor_&amp;3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2F08990-3D51-4D58-B6F4-8F0DF65A58EE}"/>
              </a:ext>
            </a:extLst>
          </p:cNvPr>
          <p:cNvGrpSpPr/>
          <p:nvPr/>
        </p:nvGrpSpPr>
        <p:grpSpPr>
          <a:xfrm>
            <a:off x="400050" y="3603479"/>
            <a:ext cx="5866713" cy="472791"/>
            <a:chOff x="400050" y="4004453"/>
            <a:chExt cx="5866713" cy="4727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418E82-2892-461E-B35A-3A23F7F1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0050" y="4004453"/>
              <a:ext cx="5866713" cy="4727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31EE5F-22E7-4B6E-9E9A-DB4CE830E7F9}"/>
                </a:ext>
              </a:extLst>
            </p:cNvPr>
            <p:cNvSpPr txBox="1"/>
            <p:nvPr/>
          </p:nvSpPr>
          <p:spPr>
            <a:xfrm>
              <a:off x="546100" y="4070844"/>
              <a:ext cx="4375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Consolas" panose="020B0609020204030204" pitchFamily="49" charset="0"/>
                </a:rPr>
                <a:t>correct horse battery staple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164D4FA-AF68-4401-BA20-ADB4B7AA4C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0" y="1794636"/>
            <a:ext cx="5866713" cy="472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92EFD3-D827-4B4F-9699-77118604AE16}"/>
              </a:ext>
            </a:extLst>
          </p:cNvPr>
          <p:cNvSpPr txBox="1"/>
          <p:nvPr/>
        </p:nvSpPr>
        <p:spPr>
          <a:xfrm>
            <a:off x="546100" y="1861027"/>
            <a:ext cx="437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password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1EBB03-5DA5-4EA3-8101-0A42DF74BACE}"/>
              </a:ext>
            </a:extLst>
          </p:cNvPr>
          <p:cNvSpPr txBox="1"/>
          <p:nvPr/>
        </p:nvSpPr>
        <p:spPr>
          <a:xfrm>
            <a:off x="6690362" y="1878428"/>
            <a:ext cx="70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lang="en-GB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CAE264-8395-49AC-A802-6D7C8F7A2510}"/>
              </a:ext>
            </a:extLst>
          </p:cNvPr>
          <p:cNvSpPr txBox="1"/>
          <p:nvPr/>
        </p:nvSpPr>
        <p:spPr>
          <a:xfrm>
            <a:off x="6690361" y="2765878"/>
            <a:ext cx="70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r>
            <a:r>
              <a:rPr lang="en-GB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3047BE-9AEF-43C4-8139-F8464CBFB49C}"/>
              </a:ext>
            </a:extLst>
          </p:cNvPr>
          <p:cNvSpPr txBox="1"/>
          <p:nvPr/>
        </p:nvSpPr>
        <p:spPr>
          <a:xfrm>
            <a:off x="6690361" y="3655208"/>
            <a:ext cx="64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lang="en-GB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38CFA-1B7D-42F7-AED3-E7BBEC3B8D20}"/>
              </a:ext>
            </a:extLst>
          </p:cNvPr>
          <p:cNvSpPr txBox="1"/>
          <p:nvPr/>
        </p:nvSpPr>
        <p:spPr>
          <a:xfrm>
            <a:off x="7159572" y="1878428"/>
            <a:ext cx="424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= 208,827,064,576 possible permutations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7FC657-25B3-4232-B4ED-43EE26FD092D}"/>
              </a:ext>
            </a:extLst>
          </p:cNvPr>
          <p:cNvSpPr txBox="1"/>
          <p:nvPr/>
        </p:nvSpPr>
        <p:spPr>
          <a:xfrm>
            <a:off x="7163753" y="2765878"/>
            <a:ext cx="3817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= 19,408,409,961,765,342,806,016</a:t>
            </a:r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429CF9-C706-48DE-8D13-248988F29ABC}"/>
              </a:ext>
            </a:extLst>
          </p:cNvPr>
          <p:cNvSpPr txBox="1"/>
          <p:nvPr/>
        </p:nvSpPr>
        <p:spPr>
          <a:xfrm>
            <a:off x="7159573" y="3655208"/>
            <a:ext cx="4798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= 4.1615368362200383420985518189585 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  <a:r>
              <a:rPr lang="en-GB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endParaRPr lang="en-GB" baseline="3000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212D573-AD23-4138-A3D3-B1D61A6D471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5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9548" y="136525"/>
            <a:ext cx="853750" cy="758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061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  <p:bldP spid="22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42F2BD6D-0FE8-441F-8CB0-6181E0238D75}"/>
              </a:ext>
            </a:extLst>
          </p:cNvPr>
          <p:cNvSpPr txBox="1"/>
          <p:nvPr/>
        </p:nvSpPr>
        <p:spPr>
          <a:xfrm>
            <a:off x="6690361" y="3657502"/>
            <a:ext cx="64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lang="en-GB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328FCD-968F-455A-BA22-029C042A7368}"/>
              </a:ext>
            </a:extLst>
          </p:cNvPr>
          <p:cNvSpPr txBox="1"/>
          <p:nvPr/>
        </p:nvSpPr>
        <p:spPr>
          <a:xfrm>
            <a:off x="7159573" y="3657502"/>
            <a:ext cx="4798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= 4.1615368362200383420985518189585 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  <a:r>
              <a:rPr lang="en-GB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endParaRPr lang="en-GB" baseline="300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6CBFD9-F2BA-41FC-80DB-DDEFEF4FE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197485"/>
            <a:ext cx="8048897" cy="1325563"/>
          </a:xfrm>
        </p:spPr>
        <p:txBody>
          <a:bodyPr>
            <a:normAutofit/>
          </a:bodyPr>
          <a:lstStyle/>
          <a:p>
            <a:r>
              <a:rPr lang="en-GB">
                <a:latin typeface="Poppins" pitchFamily="2" charset="77"/>
                <a:cs typeface="Poppins" pitchFamily="2" charset="77"/>
              </a:rPr>
              <a:t>What about </a:t>
            </a:r>
            <a:r>
              <a:rPr lang="en-GB" err="1">
                <a:latin typeface="Poppins" pitchFamily="2" charset="77"/>
                <a:cs typeface="Poppins" pitchFamily="2" charset="77"/>
              </a:rPr>
              <a:t>Zipf’s</a:t>
            </a:r>
            <a:r>
              <a:rPr lang="en-GB">
                <a:latin typeface="Poppins" pitchFamily="2" charset="77"/>
                <a:cs typeface="Poppins" pitchFamily="2" charset="77"/>
              </a:rPr>
              <a:t> Law?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418E82-2892-461E-B35A-3A23F7F1CA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0" y="3605773"/>
            <a:ext cx="5866713" cy="472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31EE5F-22E7-4B6E-9E9A-DB4CE830E7F9}"/>
              </a:ext>
            </a:extLst>
          </p:cNvPr>
          <p:cNvSpPr txBox="1"/>
          <p:nvPr/>
        </p:nvSpPr>
        <p:spPr>
          <a:xfrm>
            <a:off x="546100" y="3672164"/>
            <a:ext cx="437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correct horse battery staple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D791E1-4F54-4A20-8434-B8636A32BA48}"/>
              </a:ext>
            </a:extLst>
          </p:cNvPr>
          <p:cNvSpPr txBox="1"/>
          <p:nvPr/>
        </p:nvSpPr>
        <p:spPr>
          <a:xfrm>
            <a:off x="400050" y="1536696"/>
            <a:ext cx="12000230" cy="1560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200">
                <a:latin typeface="Neusa Next Pro" pitchFamily="2" charset="77"/>
              </a:rPr>
              <a:t>Top 18% of words used account for 80% of word occurrences</a:t>
            </a:r>
          </a:p>
          <a:p>
            <a:pPr>
              <a:lnSpc>
                <a:spcPct val="150000"/>
              </a:lnSpc>
            </a:pPr>
            <a:r>
              <a:rPr lang="en-GB" sz="2200">
                <a:latin typeface="Neusa Next Pro" pitchFamily="2" charset="77"/>
              </a:rPr>
              <a:t>…and the Oxford English Dictionary has about 171,000 words (excludes technical terms)</a:t>
            </a:r>
          </a:p>
          <a:p>
            <a:pPr>
              <a:lnSpc>
                <a:spcPct val="150000"/>
              </a:lnSpc>
            </a:pPr>
            <a:r>
              <a:rPr lang="en-GB" sz="2200">
                <a:latin typeface="Neusa Next Pro" pitchFamily="2" charset="77"/>
              </a:rPr>
              <a:t>…so that’s maybe 30,780 words in common use?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131EB8-44F4-444E-B962-7D656633E543}"/>
              </a:ext>
            </a:extLst>
          </p:cNvPr>
          <p:cNvSpPr txBox="1"/>
          <p:nvPr/>
        </p:nvSpPr>
        <p:spPr>
          <a:xfrm>
            <a:off x="7395752" y="4330602"/>
            <a:ext cx="4288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897,582,676,390,560,000</a:t>
            </a:r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303EB1-0B18-4B31-9797-13AAEA893B3B}"/>
              </a:ext>
            </a:extLst>
          </p:cNvPr>
          <p:cNvSpPr txBox="1"/>
          <p:nvPr/>
        </p:nvSpPr>
        <p:spPr>
          <a:xfrm>
            <a:off x="6374084" y="4893197"/>
            <a:ext cx="95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30,780</a:t>
            </a:r>
            <a:r>
              <a:rPr lang="en-GB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F7860E-67F6-492A-BA9E-8E30AF017675}"/>
              </a:ext>
            </a:extLst>
          </p:cNvPr>
          <p:cNvSpPr txBox="1"/>
          <p:nvPr/>
        </p:nvSpPr>
        <p:spPr>
          <a:xfrm>
            <a:off x="7175645" y="4893197"/>
            <a:ext cx="4288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= 29,161,230,552,000</a:t>
            </a:r>
            <a:endParaRPr lang="en-GB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E31FA5A-8EDA-4614-AF9A-96B47746F1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5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9548" y="136525"/>
            <a:ext cx="853750" cy="758825"/>
          </a:xfrm>
          <a:prstGeom prst="rect">
            <a:avLst/>
          </a:prstGeom>
          <a:noFill/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064CF488-61FD-4E19-83D0-55CE0FE82B39}"/>
              </a:ext>
            </a:extLst>
          </p:cNvPr>
          <p:cNvSpPr txBox="1">
            <a:spLocks/>
          </p:cNvSpPr>
          <p:nvPr/>
        </p:nvSpPr>
        <p:spPr>
          <a:xfrm>
            <a:off x="6912978" y="1122355"/>
            <a:ext cx="5100320" cy="72917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GB"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C033DC8-1753-41D8-B4F8-16FBD27E9CA7}"/>
                  </a:ext>
                </a:extLst>
              </p14:cNvPr>
              <p14:cNvContentPartPr/>
              <p14:nvPr/>
            </p14:nvContentPartPr>
            <p14:xfrm>
              <a:off x="4630040" y="3073040"/>
              <a:ext cx="6480" cy="14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C033DC8-1753-41D8-B4F8-16FBD27E9C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0511" y="3064265"/>
                <a:ext cx="25158" cy="31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C37F91B-12C3-4738-ACFC-EAE7A61BB1CD}"/>
                  </a:ext>
                </a:extLst>
              </p14:cNvPr>
              <p14:cNvContentPartPr/>
              <p14:nvPr/>
            </p14:nvContentPartPr>
            <p14:xfrm rot="20625045">
              <a:off x="6726712" y="3747942"/>
              <a:ext cx="318113" cy="23579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C37F91B-12C3-4738-ACFC-EAE7A61BB1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20625045">
                <a:off x="6717726" y="3738956"/>
                <a:ext cx="335726" cy="253407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78CAD5F-F0BC-48F5-8CD5-A15ABB477730}"/>
              </a:ext>
            </a:extLst>
          </p:cNvPr>
          <p:cNvGrpSpPr/>
          <p:nvPr/>
        </p:nvGrpSpPr>
        <p:grpSpPr>
          <a:xfrm>
            <a:off x="5640463" y="4350536"/>
            <a:ext cx="1212120" cy="415080"/>
            <a:chOff x="6355520" y="3450680"/>
            <a:chExt cx="121212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6D7D360-C51D-473B-A475-0C14DC3CA363}"/>
                    </a:ext>
                  </a:extLst>
                </p14:cNvPr>
                <p14:cNvContentPartPr/>
                <p14:nvPr/>
              </p14:nvContentPartPr>
              <p14:xfrm>
                <a:off x="6355520" y="3508640"/>
                <a:ext cx="23328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6D7D360-C51D-473B-A475-0C14DC3CA36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41120" y="3494219"/>
                  <a:ext cx="261360" cy="2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059E9A4-C092-450E-9E4B-64986622E270}"/>
                    </a:ext>
                  </a:extLst>
                </p14:cNvPr>
                <p14:cNvContentPartPr/>
                <p14:nvPr/>
              </p14:nvContentPartPr>
              <p14:xfrm>
                <a:off x="6622640" y="3513680"/>
                <a:ext cx="191160" cy="213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059E9A4-C092-450E-9E4B-64986622E27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08240" y="3499280"/>
                  <a:ext cx="2192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B0D990D-7150-4E7C-846D-18BD1F6F7C25}"/>
                    </a:ext>
                  </a:extLst>
                </p14:cNvPr>
                <p14:cNvContentPartPr/>
                <p14:nvPr/>
              </p14:nvContentPartPr>
              <p14:xfrm>
                <a:off x="6836480" y="3748760"/>
                <a:ext cx="39240" cy="117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B0D990D-7150-4E7C-846D-18BD1F6F7C2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22211" y="3734404"/>
                  <a:ext cx="67065" cy="1449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E71FA6-8972-4028-90AF-1C173B63678D}"/>
                    </a:ext>
                  </a:extLst>
                </p14:cNvPr>
                <p14:cNvContentPartPr/>
                <p14:nvPr/>
              </p14:nvContentPartPr>
              <p14:xfrm>
                <a:off x="6957440" y="3450680"/>
                <a:ext cx="187200" cy="212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E71FA6-8972-4028-90AF-1C173B6367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43040" y="3436304"/>
                  <a:ext cx="215280" cy="240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B49A7BF-0C68-4A86-B18E-AD5A9AC5C84C}"/>
                    </a:ext>
                  </a:extLst>
                </p14:cNvPr>
                <p14:cNvContentPartPr/>
                <p14:nvPr/>
              </p14:nvContentPartPr>
              <p14:xfrm>
                <a:off x="7020800" y="3536720"/>
                <a:ext cx="162720" cy="55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B49A7BF-0C68-4A86-B18E-AD5A9AC5C8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06400" y="3522226"/>
                  <a:ext cx="190800" cy="84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64D18A7-C229-4E3E-85C1-2E36F1CA06B5}"/>
                    </a:ext>
                  </a:extLst>
                </p14:cNvPr>
                <p14:cNvContentPartPr/>
                <p14:nvPr/>
              </p14:nvContentPartPr>
              <p14:xfrm>
                <a:off x="7234640" y="3456440"/>
                <a:ext cx="124920" cy="199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64D18A7-C229-4E3E-85C1-2E36F1CA06B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220240" y="3442014"/>
                  <a:ext cx="153000" cy="2279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C1EA691-A39A-4A20-83F3-7909B0C6B374}"/>
                    </a:ext>
                  </a:extLst>
                </p14:cNvPr>
                <p14:cNvContentPartPr/>
                <p14:nvPr/>
              </p14:nvContentPartPr>
              <p14:xfrm>
                <a:off x="7398080" y="3464720"/>
                <a:ext cx="169560" cy="179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C1EA691-A39A-4A20-83F3-7909B0C6B37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83680" y="3450320"/>
                  <a:ext cx="19764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BBDCBBB-A386-461D-A031-4CC9096919B9}"/>
                  </a:ext>
                </a:extLst>
              </p14:cNvPr>
              <p14:cNvContentPartPr/>
              <p14:nvPr/>
            </p14:nvContentPartPr>
            <p14:xfrm rot="20534092">
              <a:off x="7005281" y="3735019"/>
              <a:ext cx="171055" cy="134511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BBDCBBB-A386-461D-A031-4CC9096919B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 rot="20534092">
                <a:off x="6996278" y="3726004"/>
                <a:ext cx="188701" cy="152181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23384532-2EBA-47EA-94D9-8866E2B539DA}"/>
              </a:ext>
            </a:extLst>
          </p:cNvPr>
          <p:cNvGrpSpPr/>
          <p:nvPr/>
        </p:nvGrpSpPr>
        <p:grpSpPr>
          <a:xfrm>
            <a:off x="6938967" y="4232581"/>
            <a:ext cx="155160" cy="127800"/>
            <a:chOff x="7676000" y="3321800"/>
            <a:chExt cx="155160" cy="1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B42A8A6-B99A-4BC7-8BA8-66ACECD4D037}"/>
                    </a:ext>
                  </a:extLst>
                </p14:cNvPr>
                <p14:cNvContentPartPr/>
                <p14:nvPr/>
              </p14:nvContentPartPr>
              <p14:xfrm>
                <a:off x="7676000" y="3321800"/>
                <a:ext cx="155160" cy="77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B42A8A6-B99A-4BC7-8BA8-66ACECD4D03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661633" y="3307467"/>
                  <a:ext cx="183175" cy="104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C3D5947-DDFF-409D-A74A-92831224131E}"/>
                    </a:ext>
                  </a:extLst>
                </p14:cNvPr>
                <p14:cNvContentPartPr/>
                <p14:nvPr/>
              </p14:nvContentPartPr>
              <p14:xfrm>
                <a:off x="7755560" y="3327920"/>
                <a:ext cx="57960" cy="121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C3D5947-DDFF-409D-A74A-92831224131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41160" y="3313520"/>
                  <a:ext cx="8604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4536DA6-A8AC-4572-9CA3-F26703A52986}"/>
                  </a:ext>
                </a:extLst>
              </p14:cNvPr>
              <p14:cNvContentPartPr/>
              <p14:nvPr/>
            </p14:nvContentPartPr>
            <p14:xfrm>
              <a:off x="7187672" y="4458194"/>
              <a:ext cx="157680" cy="20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4536DA6-A8AC-4572-9CA3-F26703A5298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173272" y="4443794"/>
                <a:ext cx="1857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9B670BE-FAF3-4A1D-A103-25632B8D20F1}"/>
                  </a:ext>
                </a:extLst>
              </p14:cNvPr>
              <p14:cNvContentPartPr/>
              <p14:nvPr/>
            </p14:nvContentPartPr>
            <p14:xfrm>
              <a:off x="7211792" y="4525874"/>
              <a:ext cx="195480" cy="29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9B670BE-FAF3-4A1D-A103-25632B8D20F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197392" y="4511474"/>
                <a:ext cx="22356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CF78C92-2573-3755-60A5-9BF7BFD1C04E}"/>
              </a:ext>
            </a:extLst>
          </p:cNvPr>
          <p:cNvGrpSpPr/>
          <p:nvPr/>
        </p:nvGrpSpPr>
        <p:grpSpPr>
          <a:xfrm>
            <a:off x="400050" y="5532967"/>
            <a:ext cx="5866713" cy="472791"/>
            <a:chOff x="400050" y="5532967"/>
            <a:chExt cx="5866713" cy="47279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548FAE7-C6E0-26C6-D141-8B51DA54C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0050" y="5532967"/>
              <a:ext cx="5866713" cy="4727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086BF7-4A4E-554E-72C8-A24DEEDFF579}"/>
                </a:ext>
              </a:extLst>
            </p:cNvPr>
            <p:cNvSpPr txBox="1"/>
            <p:nvPr/>
          </p:nvSpPr>
          <p:spPr>
            <a:xfrm>
              <a:off x="546100" y="5584914"/>
              <a:ext cx="4375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Consolas" panose="020B0609020204030204" pitchFamily="49" charset="0"/>
                </a:rPr>
                <a:t>bite the bullet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652A490-EAA2-6853-7EA6-A4EBC89D5C8E}"/>
              </a:ext>
            </a:extLst>
          </p:cNvPr>
          <p:cNvSpPr txBox="1"/>
          <p:nvPr/>
        </p:nvSpPr>
        <p:spPr>
          <a:xfrm>
            <a:off x="6374084" y="5584914"/>
            <a:ext cx="95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10,000</a:t>
            </a:r>
            <a:r>
              <a:rPr lang="en-GB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B50973-2AEA-AAB4-93AC-AE265D3472F5}"/>
              </a:ext>
            </a:extLst>
          </p:cNvPr>
          <p:cNvSpPr txBox="1"/>
          <p:nvPr/>
        </p:nvSpPr>
        <p:spPr>
          <a:xfrm>
            <a:off x="7175645" y="5584914"/>
            <a:ext cx="4288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= 1,000,000,000,000</a:t>
            </a:r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83E717-EFFB-D393-19AE-904A410ED02B}"/>
              </a:ext>
            </a:extLst>
          </p:cNvPr>
          <p:cNvSpPr txBox="1"/>
          <p:nvPr/>
        </p:nvSpPr>
        <p:spPr>
          <a:xfrm>
            <a:off x="400050" y="4855460"/>
            <a:ext cx="2593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Neusa Next Pro Condensed" pitchFamily="2" charset="77"/>
                <a:cs typeface="Times New Roman" panose="02020603050405020304" pitchFamily="18" charset="0"/>
              </a:rPr>
              <a:t>‘Three Random Words’</a:t>
            </a:r>
            <a:endParaRPr lang="en-GB" sz="2000" baseline="30000">
              <a:latin typeface="Neusa Next Pro Condensed" pitchFamily="2" charset="77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5FF4D5-D64D-ACD6-AF08-2D12AD174BE2}"/>
              </a:ext>
            </a:extLst>
          </p:cNvPr>
          <p:cNvGrpSpPr/>
          <p:nvPr/>
        </p:nvGrpSpPr>
        <p:grpSpPr>
          <a:xfrm>
            <a:off x="400050" y="6220019"/>
            <a:ext cx="5866713" cy="472791"/>
            <a:chOff x="400050" y="6220019"/>
            <a:chExt cx="5866713" cy="472791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BB35F92-86E4-8638-045F-F4FB62291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0050" y="6220019"/>
              <a:ext cx="5866713" cy="4727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30217A-8CD5-17D6-69E6-C4E927792F0B}"/>
                </a:ext>
              </a:extLst>
            </p:cNvPr>
            <p:cNvSpPr txBox="1"/>
            <p:nvPr/>
          </p:nvSpPr>
          <p:spPr>
            <a:xfrm>
              <a:off x="546100" y="6285887"/>
              <a:ext cx="4375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err="1">
                  <a:latin typeface="Consolas" panose="020B0609020204030204" pitchFamily="49" charset="0"/>
                </a:rPr>
                <a:t>corre</a:t>
              </a:r>
              <a:r>
                <a:rPr lang="en-GB">
                  <a:latin typeface="Consolas" panose="020B0609020204030204" pitchFamily="49" charset="0"/>
                </a:rPr>
                <a:t> </a:t>
              </a:r>
              <a:r>
                <a:rPr lang="en-GB" err="1">
                  <a:latin typeface="Consolas" panose="020B0609020204030204" pitchFamily="49" charset="0"/>
                </a:rPr>
                <a:t>cthor</a:t>
              </a:r>
              <a:r>
                <a:rPr lang="en-GB">
                  <a:latin typeface="Consolas" panose="020B0609020204030204" pitchFamily="49" charset="0"/>
                </a:rPr>
                <a:t> </a:t>
              </a:r>
              <a:r>
                <a:rPr lang="en-GB" err="1">
                  <a:latin typeface="Consolas" panose="020B0609020204030204" pitchFamily="49" charset="0"/>
                </a:rPr>
                <a:t>sebatt</a:t>
              </a:r>
              <a:r>
                <a:rPr lang="en-GB">
                  <a:latin typeface="Consolas" panose="020B0609020204030204" pitchFamily="49" charset="0"/>
                </a:rPr>
                <a:t> </a:t>
              </a:r>
              <a:r>
                <a:rPr lang="en-GB" err="1">
                  <a:latin typeface="Consolas" panose="020B0609020204030204" pitchFamily="49" charset="0"/>
                </a:rPr>
                <a:t>eryst</a:t>
              </a:r>
              <a:r>
                <a:rPr lang="en-GB">
                  <a:latin typeface="Consolas" panose="020B0609020204030204" pitchFamily="49" charset="0"/>
                </a:rPr>
                <a:t> </a:t>
              </a:r>
              <a:r>
                <a:rPr lang="en-GB" err="1">
                  <a:latin typeface="Consolas" panose="020B0609020204030204" pitchFamily="49" charset="0"/>
                </a:rPr>
                <a:t>aple</a:t>
              </a:r>
              <a:endParaRPr lang="en-GB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41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4" grpId="0"/>
      <p:bldP spid="35" grpId="0"/>
      <p:bldP spid="47" grpId="0"/>
      <p:bldP spid="49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D474DC-D038-48E3-9250-D11534CAA938}"/>
              </a:ext>
            </a:extLst>
          </p:cNvPr>
          <p:cNvSpPr txBox="1"/>
          <p:nvPr/>
        </p:nvSpPr>
        <p:spPr>
          <a:xfrm>
            <a:off x="1474006" y="1770430"/>
            <a:ext cx="1509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>
                <a:latin typeface="Consolas" panose="020B0609020204030204" pitchFamily="49" charset="0"/>
              </a:rPr>
              <a:t>password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D85BF-1CEF-410F-AB83-EF66A1E7EC1C}"/>
              </a:ext>
            </a:extLst>
          </p:cNvPr>
          <p:cNvSpPr txBox="1"/>
          <p:nvPr/>
        </p:nvSpPr>
        <p:spPr>
          <a:xfrm>
            <a:off x="6094396" y="180120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latin typeface="Consolas" panose="020B0609020204030204" pitchFamily="49" charset="0"/>
                <a:cs typeface="Consolas" panose="020B0609020204030204" pitchFamily="49" charset="0"/>
              </a:rPr>
              <a:t>5baa61e4c9b93f3f0682250b6cf8331b7ee68fd8</a:t>
            </a:r>
            <a:endParaRPr lang="en-GB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60D272-B372-4C4C-A228-ED74267FF8CC}"/>
              </a:ext>
            </a:extLst>
          </p:cNvPr>
          <p:cNvGrpSpPr/>
          <p:nvPr/>
        </p:nvGrpSpPr>
        <p:grpSpPr>
          <a:xfrm>
            <a:off x="3128211" y="1635791"/>
            <a:ext cx="2666197" cy="369332"/>
            <a:chOff x="3128211" y="1635791"/>
            <a:chExt cx="2666197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5BC72E1-A07B-4759-AB8D-E191CAD4845C}"/>
                </a:ext>
              </a:extLst>
            </p:cNvPr>
            <p:cNvCxnSpPr/>
            <p:nvPr/>
          </p:nvCxnSpPr>
          <p:spPr>
            <a:xfrm>
              <a:off x="3128211" y="1985873"/>
              <a:ext cx="26661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A8F73-D633-480B-AD6C-34F3EA3F3263}"/>
                </a:ext>
              </a:extLst>
            </p:cNvPr>
            <p:cNvSpPr txBox="1"/>
            <p:nvPr/>
          </p:nvSpPr>
          <p:spPr>
            <a:xfrm>
              <a:off x="4057047" y="1635791"/>
              <a:ext cx="808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Neusa Next Pro Condensed" pitchFamily="2" charset="77"/>
                </a:rPr>
                <a:t>SHA-1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8FAE2C9-7089-46C3-A01B-7540F4D4FC8B}"/>
              </a:ext>
            </a:extLst>
          </p:cNvPr>
          <p:cNvSpPr txBox="1"/>
          <p:nvPr/>
        </p:nvSpPr>
        <p:spPr>
          <a:xfrm>
            <a:off x="6094396" y="2411285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latin typeface="Consolas" panose="020B0609020204030204" pitchFamily="49" charset="0"/>
                <a:cs typeface="Consolas" panose="020B0609020204030204" pitchFamily="49" charset="0"/>
              </a:rPr>
              <a:t>5baa61e4c9b93f3f0682250b6cf8331b7ee68fd8</a:t>
            </a:r>
            <a:endParaRPr lang="en-GB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A2460C-D425-44FA-82BB-C4606BF08E2D}"/>
              </a:ext>
            </a:extLst>
          </p:cNvPr>
          <p:cNvCxnSpPr>
            <a:cxnSpLocks/>
          </p:cNvCxnSpPr>
          <p:nvPr/>
        </p:nvCxnSpPr>
        <p:spPr>
          <a:xfrm>
            <a:off x="3128211" y="2595951"/>
            <a:ext cx="2666197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D9B891-F2BB-4E3D-BB38-1DD331615BBD}"/>
              </a:ext>
            </a:extLst>
          </p:cNvPr>
          <p:cNvSpPr txBox="1"/>
          <p:nvPr/>
        </p:nvSpPr>
        <p:spPr>
          <a:xfrm>
            <a:off x="1474006" y="2349730"/>
            <a:ext cx="1509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EAB737-7102-40FF-BF7D-8386B1207FAC}"/>
              </a:ext>
            </a:extLst>
          </p:cNvPr>
          <p:cNvSpPr txBox="1"/>
          <p:nvPr/>
        </p:nvSpPr>
        <p:spPr>
          <a:xfrm>
            <a:off x="3989670" y="2303563"/>
            <a:ext cx="808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solidFill>
                  <a:srgbClr val="FF0000"/>
                </a:solidFill>
                <a:latin typeface="Wingdings" panose="05000000000000000000" pitchFamily="2" charset="2"/>
              </a:rPr>
              <a:t>û</a:t>
            </a:r>
            <a:endParaRPr lang="en-GB" sz="3200">
              <a:solidFill>
                <a:srgbClr val="FF0000"/>
              </a:solidFill>
              <a:latin typeface="MS Shell Dlg 2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BE7F63-02A8-4144-B29E-6ED3F6807D11}"/>
              </a:ext>
            </a:extLst>
          </p:cNvPr>
          <p:cNvSpPr txBox="1"/>
          <p:nvPr/>
        </p:nvSpPr>
        <p:spPr>
          <a:xfrm>
            <a:off x="1474006" y="3695906"/>
            <a:ext cx="1509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>
                <a:latin typeface="Consolas" panose="020B0609020204030204" pitchFamily="49" charset="0"/>
              </a:rPr>
              <a:t>123456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26F191-F932-49DB-9262-C6CB8CCFE8FA}"/>
              </a:ext>
            </a:extLst>
          </p:cNvPr>
          <p:cNvSpPr txBox="1"/>
          <p:nvPr/>
        </p:nvSpPr>
        <p:spPr>
          <a:xfrm>
            <a:off x="1474006" y="4244546"/>
            <a:ext cx="1509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>
                <a:latin typeface="Consolas" panose="020B0609020204030204" pitchFamily="49" charset="0"/>
              </a:rPr>
              <a:t>1234567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890069-676C-471B-8279-D12BED9294DE}"/>
              </a:ext>
            </a:extLst>
          </p:cNvPr>
          <p:cNvSpPr txBox="1"/>
          <p:nvPr/>
        </p:nvSpPr>
        <p:spPr>
          <a:xfrm>
            <a:off x="1474006" y="4826638"/>
            <a:ext cx="1509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>
                <a:latin typeface="Consolas" panose="020B0609020204030204" pitchFamily="49" charset="0"/>
              </a:rPr>
              <a:t>monkey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8276F-292C-4F6E-8135-63334DC85811}"/>
              </a:ext>
            </a:extLst>
          </p:cNvPr>
          <p:cNvSpPr txBox="1"/>
          <p:nvPr/>
        </p:nvSpPr>
        <p:spPr>
          <a:xfrm>
            <a:off x="1474006" y="5413111"/>
            <a:ext cx="1509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>
                <a:latin typeface="Consolas" panose="020B0609020204030204" pitchFamily="49" charset="0"/>
              </a:rPr>
              <a:t>password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42AD3C-374C-44B4-881B-580AE41AD82B}"/>
              </a:ext>
            </a:extLst>
          </p:cNvPr>
          <p:cNvSpPr txBox="1"/>
          <p:nvPr/>
        </p:nvSpPr>
        <p:spPr>
          <a:xfrm>
            <a:off x="6094396" y="3738830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7c4a8d09ca3762af61e59520943dc26494f8941b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A088C1-7739-4610-9548-D66B5BD82C8E}"/>
              </a:ext>
            </a:extLst>
          </p:cNvPr>
          <p:cNvGrpSpPr/>
          <p:nvPr/>
        </p:nvGrpSpPr>
        <p:grpSpPr>
          <a:xfrm>
            <a:off x="3128211" y="3573414"/>
            <a:ext cx="2666197" cy="369332"/>
            <a:chOff x="3128211" y="3573414"/>
            <a:chExt cx="2666197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3FDCA11-3267-4500-B146-F5078664E5BA}"/>
                </a:ext>
              </a:extLst>
            </p:cNvPr>
            <p:cNvCxnSpPr/>
            <p:nvPr/>
          </p:nvCxnSpPr>
          <p:spPr>
            <a:xfrm>
              <a:off x="3128211" y="3923496"/>
              <a:ext cx="26661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FC3C18-1375-4218-B35C-C9713A34BA25}"/>
                </a:ext>
              </a:extLst>
            </p:cNvPr>
            <p:cNvSpPr txBox="1"/>
            <p:nvPr/>
          </p:nvSpPr>
          <p:spPr>
            <a:xfrm>
              <a:off x="4057047" y="3573414"/>
              <a:ext cx="808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Neusa Next Pro Condensed" pitchFamily="2" charset="77"/>
                </a:rPr>
                <a:t>SHA-1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B905AC7-A063-43B9-9951-0E6AA6CA71CD}"/>
              </a:ext>
            </a:extLst>
          </p:cNvPr>
          <p:cNvSpPr txBox="1"/>
          <p:nvPr/>
        </p:nvSpPr>
        <p:spPr>
          <a:xfrm>
            <a:off x="6094396" y="429201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20eabe5d64b0e216796e834f52d61fd0b70332fc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C5C30D-C498-4D36-947C-C9F27825C5C8}"/>
              </a:ext>
            </a:extLst>
          </p:cNvPr>
          <p:cNvGrpSpPr/>
          <p:nvPr/>
        </p:nvGrpSpPr>
        <p:grpSpPr>
          <a:xfrm>
            <a:off x="3128211" y="4126598"/>
            <a:ext cx="2666197" cy="369332"/>
            <a:chOff x="3128211" y="4126598"/>
            <a:chExt cx="2666197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C964F78-666E-4F4F-862F-6F562D23C434}"/>
                </a:ext>
              </a:extLst>
            </p:cNvPr>
            <p:cNvCxnSpPr/>
            <p:nvPr/>
          </p:nvCxnSpPr>
          <p:spPr>
            <a:xfrm>
              <a:off x="3128211" y="4476680"/>
              <a:ext cx="26661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81F3FB9-C6C0-47DA-B3AE-9CE090F69994}"/>
                </a:ext>
              </a:extLst>
            </p:cNvPr>
            <p:cNvSpPr txBox="1"/>
            <p:nvPr/>
          </p:nvSpPr>
          <p:spPr>
            <a:xfrm>
              <a:off x="4057047" y="4126598"/>
              <a:ext cx="808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Neusa Next Pro Condensed" pitchFamily="2" charset="77"/>
                </a:rPr>
                <a:t>SHA-1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1837FDA-BA34-4699-9AB9-DC3AF1211237}"/>
              </a:ext>
            </a:extLst>
          </p:cNvPr>
          <p:cNvSpPr txBox="1"/>
          <p:nvPr/>
        </p:nvSpPr>
        <p:spPr>
          <a:xfrm>
            <a:off x="6094396" y="487212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ab87d24bdc7452e55738deb5f868e1f16dea5ace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E1F0579-453D-4BE5-A06A-FE16A1270F45}"/>
              </a:ext>
            </a:extLst>
          </p:cNvPr>
          <p:cNvGrpSpPr/>
          <p:nvPr/>
        </p:nvGrpSpPr>
        <p:grpSpPr>
          <a:xfrm>
            <a:off x="3128211" y="4706711"/>
            <a:ext cx="2666197" cy="369332"/>
            <a:chOff x="3128211" y="4706711"/>
            <a:chExt cx="2666197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B78819A-7EE3-46C2-8CE9-44D7A10B1347}"/>
                </a:ext>
              </a:extLst>
            </p:cNvPr>
            <p:cNvCxnSpPr/>
            <p:nvPr/>
          </p:nvCxnSpPr>
          <p:spPr>
            <a:xfrm>
              <a:off x="3128211" y="5056793"/>
              <a:ext cx="26661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822B1F-8F12-492A-A6BA-C89A51806475}"/>
                </a:ext>
              </a:extLst>
            </p:cNvPr>
            <p:cNvSpPr txBox="1"/>
            <p:nvPr/>
          </p:nvSpPr>
          <p:spPr>
            <a:xfrm>
              <a:off x="4057047" y="4706711"/>
              <a:ext cx="808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Neusa Next Pro Condensed" pitchFamily="2" charset="77"/>
                </a:rPr>
                <a:t>SHA-1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60125EB-165B-4C1D-9E0B-F4A21109D104}"/>
              </a:ext>
            </a:extLst>
          </p:cNvPr>
          <p:cNvSpPr txBox="1"/>
          <p:nvPr/>
        </p:nvSpPr>
        <p:spPr>
          <a:xfrm>
            <a:off x="6094396" y="5406875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latin typeface="Consolas" panose="020B0609020204030204" pitchFamily="49" charset="0"/>
                <a:cs typeface="Consolas" panose="020B0609020204030204" pitchFamily="49" charset="0"/>
              </a:rPr>
              <a:t>5baa61e4c9b93f3f0682250b6cf8331b7ee68fd8</a:t>
            </a:r>
            <a:endParaRPr lang="en-GB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57ABC7-2C85-4E8F-BE6F-5F3F985FAADD}"/>
              </a:ext>
            </a:extLst>
          </p:cNvPr>
          <p:cNvGrpSpPr/>
          <p:nvPr/>
        </p:nvGrpSpPr>
        <p:grpSpPr>
          <a:xfrm>
            <a:off x="3128211" y="5241459"/>
            <a:ext cx="2666197" cy="369332"/>
            <a:chOff x="3128211" y="5241459"/>
            <a:chExt cx="2666197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0568DF3-9C88-4399-A65B-DF07FA81ED0C}"/>
                </a:ext>
              </a:extLst>
            </p:cNvPr>
            <p:cNvCxnSpPr/>
            <p:nvPr/>
          </p:nvCxnSpPr>
          <p:spPr>
            <a:xfrm>
              <a:off x="3128211" y="5591541"/>
              <a:ext cx="26661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3A61A95-C627-4015-A648-658D61FB0DDD}"/>
                </a:ext>
              </a:extLst>
            </p:cNvPr>
            <p:cNvSpPr txBox="1"/>
            <p:nvPr/>
          </p:nvSpPr>
          <p:spPr>
            <a:xfrm>
              <a:off x="4057047" y="5241459"/>
              <a:ext cx="808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Neusa Next Pro Condensed" pitchFamily="2" charset="77"/>
                </a:rPr>
                <a:t>SHA-1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FCB184E-C6A2-4037-8D1D-D7D7F37C380D}"/>
              </a:ext>
            </a:extLst>
          </p:cNvPr>
          <p:cNvSpPr txBox="1"/>
          <p:nvPr/>
        </p:nvSpPr>
        <p:spPr>
          <a:xfrm>
            <a:off x="11036649" y="3540292"/>
            <a:ext cx="97312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>
                <a:solidFill>
                  <a:srgbClr val="FF0000"/>
                </a:solidFill>
                <a:latin typeface="Wingdings" panose="05000000000000000000" pitchFamily="2" charset="2"/>
              </a:rPr>
              <a:t>û</a:t>
            </a:r>
            <a:endParaRPr lang="en-GB" sz="3600">
              <a:solidFill>
                <a:srgbClr val="FF0000"/>
              </a:solidFill>
              <a:latin typeface="MS Shell Dlg 2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353336-36A8-4079-84D4-36229C5D576C}"/>
              </a:ext>
            </a:extLst>
          </p:cNvPr>
          <p:cNvSpPr txBox="1"/>
          <p:nvPr/>
        </p:nvSpPr>
        <p:spPr>
          <a:xfrm>
            <a:off x="11036649" y="4119414"/>
            <a:ext cx="97312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>
                <a:solidFill>
                  <a:srgbClr val="FF0000"/>
                </a:solidFill>
                <a:latin typeface="Wingdings" panose="05000000000000000000" pitchFamily="2" charset="2"/>
              </a:rPr>
              <a:t>û</a:t>
            </a:r>
            <a:endParaRPr lang="en-GB" sz="3600">
              <a:solidFill>
                <a:srgbClr val="FF0000"/>
              </a:solidFill>
              <a:latin typeface="MS Shell Dlg 2" panose="020B0604030504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CD150F-616D-412A-BA47-09AC463A894D}"/>
              </a:ext>
            </a:extLst>
          </p:cNvPr>
          <p:cNvSpPr txBox="1"/>
          <p:nvPr/>
        </p:nvSpPr>
        <p:spPr>
          <a:xfrm>
            <a:off x="11036649" y="4706711"/>
            <a:ext cx="97312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>
                <a:solidFill>
                  <a:srgbClr val="FF0000"/>
                </a:solidFill>
                <a:latin typeface="Wingdings" panose="05000000000000000000" pitchFamily="2" charset="2"/>
              </a:rPr>
              <a:t>û</a:t>
            </a:r>
            <a:endParaRPr lang="en-GB" sz="3600">
              <a:solidFill>
                <a:srgbClr val="FF0000"/>
              </a:solidFill>
              <a:latin typeface="MS Shell Dlg 2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336A76-3D84-49AE-A0CB-FEAF103D1633}"/>
              </a:ext>
            </a:extLst>
          </p:cNvPr>
          <p:cNvSpPr txBox="1"/>
          <p:nvPr/>
        </p:nvSpPr>
        <p:spPr>
          <a:xfrm>
            <a:off x="11036649" y="5287625"/>
            <a:ext cx="97312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  <a:endParaRPr lang="en-GB" sz="3600">
              <a:solidFill>
                <a:srgbClr val="00B050"/>
              </a:solidFill>
              <a:latin typeface="MS Shell Dlg 2" panose="020B060403050404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318060-1411-209D-63D6-BAAACB6C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79" y="197485"/>
            <a:ext cx="8710749" cy="1325563"/>
          </a:xfrm>
        </p:spPr>
        <p:txBody>
          <a:bodyPr/>
          <a:lstStyle/>
          <a:p>
            <a:r>
              <a:rPr lang="en-US">
                <a:latin typeface="Poppins ExtraBold" pitchFamily="2" charset="77"/>
                <a:cs typeface="Poppins ExtraBold" pitchFamily="2" charset="77"/>
              </a:rPr>
              <a:t>Password Hashing</a:t>
            </a:r>
          </a:p>
        </p:txBody>
      </p:sp>
    </p:spTree>
    <p:extLst>
      <p:ext uri="{BB962C8B-B14F-4D97-AF65-F5344CB8AC3E}">
        <p14:creationId xmlns:p14="http://schemas.microsoft.com/office/powerpoint/2010/main" val="194555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5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5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5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5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5" grpId="0"/>
      <p:bldP spid="28" grpId="0"/>
      <p:bldP spid="31" grpId="0"/>
      <p:bldP spid="39" grpId="0"/>
      <p:bldP spid="40" grpId="0"/>
      <p:bldP spid="41" grpId="0"/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E302-F3D1-49E9-9C63-DEB48B17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2021 Credential Stuffing Report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650A35B-0C3A-4047-9C0E-E2542E52EC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9929764"/>
              </p:ext>
            </p:extLst>
          </p:nvPr>
        </p:nvGraphicFramePr>
        <p:xfrm>
          <a:off x="965200" y="1991360"/>
          <a:ext cx="9734868" cy="4079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6D0C333-4D8A-03FA-15D8-1F1D16D3309F}"/>
              </a:ext>
            </a:extLst>
          </p:cNvPr>
          <p:cNvSpPr txBox="1"/>
          <p:nvPr/>
        </p:nvSpPr>
        <p:spPr>
          <a:xfrm>
            <a:off x="838200" y="1321356"/>
            <a:ext cx="485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Neusa Next Pro Condensed" pitchFamily="2" charset="77"/>
              </a:rPr>
              <a:t>Password Hashing Algorithms Used</a:t>
            </a:r>
          </a:p>
        </p:txBody>
      </p:sp>
    </p:spTree>
    <p:extLst>
      <p:ext uri="{BB962C8B-B14F-4D97-AF65-F5344CB8AC3E}">
        <p14:creationId xmlns:p14="http://schemas.microsoft.com/office/powerpoint/2010/main" val="207148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8B314-6E5C-8114-8F4E-6B08165C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 ExtraBold" panose="00000900000000000000" pitchFamily="2" charset="0"/>
                <a:cs typeface="Poppins ExtraBold" panose="00000900000000000000" pitchFamily="2" charset="0"/>
              </a:rPr>
              <a:t>Password Cracking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4A8E9-39CB-6010-6E13-415F5439C88F}"/>
              </a:ext>
            </a:extLst>
          </p:cNvPr>
          <p:cNvSpPr txBox="1"/>
          <p:nvPr/>
        </p:nvSpPr>
        <p:spPr>
          <a:xfrm>
            <a:off x="497455" y="1798964"/>
            <a:ext cx="6462904" cy="45550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OpenCL API (OpenCL 2.1 AMD-APP (3380.6)) - Platform #1 [Advanced Micro Devices, Inc.]</a:t>
            </a: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=====================================================================================</a:t>
            </a: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* Device #2: AMD Radeon RX 5700 XT, 8064/8176 MB (6732 MB allocatable), 20MCU</a:t>
            </a:r>
          </a:p>
          <a:p>
            <a:endParaRPr lang="en-GB" sz="100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endParaRPr lang="en-GB" sz="100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-------------------</a:t>
            </a: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* Hash-Mode 0 (MD5)</a:t>
            </a: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-------------------</a:t>
            </a:r>
          </a:p>
          <a:p>
            <a:endParaRPr lang="en-GB" sz="100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Speed.#2.........: 25221.4 MH/s (52.77ms) @ Accel:1024 Loops:1024 Thr:64 Vec:1</a:t>
            </a:r>
          </a:p>
          <a:p>
            <a:endParaRPr lang="en-GB" sz="100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----------------------</a:t>
            </a: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* Hash-Mode 100 (SHA1)</a:t>
            </a: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----------------------</a:t>
            </a:r>
          </a:p>
          <a:p>
            <a:endParaRPr lang="en-GB" sz="100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Speed.#2.........: 10150.5 MH/s (65.75ms) @ Accel:256 Loops:512 Thr:256 Vec:1</a:t>
            </a:r>
          </a:p>
          <a:p>
            <a:endParaRPr lang="en-GB" sz="100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---------------------------</a:t>
            </a: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* Hash-Mode 1400 (SHA2-256)</a:t>
            </a: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---------------------------</a:t>
            </a:r>
          </a:p>
          <a:p>
            <a:endParaRPr lang="en-GB" sz="100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Speed.#2.........:  4279.5 MH/s (78.01ms) @ Accel:256 Loops:256 Thr:256 Vec:1</a:t>
            </a:r>
          </a:p>
          <a:p>
            <a:endParaRPr lang="en-GB" sz="100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----------------------------------------------------------------</a:t>
            </a: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* Hash-Mode 3200 (</a:t>
            </a:r>
            <a:r>
              <a:rPr lang="en-GB" sz="100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bcrypt</a:t>
            </a:r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$2*$, Blowfish (Unix)) [Iterations: 32]</a:t>
            </a: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----------------------------------------------------------------</a:t>
            </a:r>
          </a:p>
          <a:p>
            <a:endParaRPr lang="en-GB" sz="100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Speed.#2.........:    21924 H/s (90.01ms) @ Accel:128 Loops:32 Thr:16 Vec:1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A19F9F-ADB2-10D9-6111-B78C3CAA6578}"/>
              </a:ext>
            </a:extLst>
          </p:cNvPr>
          <p:cNvSpPr txBox="1"/>
          <p:nvPr/>
        </p:nvSpPr>
        <p:spPr>
          <a:xfrm>
            <a:off x="7590869" y="2790372"/>
            <a:ext cx="4280848" cy="1962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4035425" algn="r"/>
              </a:tabLst>
            </a:pPr>
            <a:r>
              <a:rPr lang="en-GB" sz="2800">
                <a:latin typeface="Neusa Next Pro Condensed" pitchFamily="2" charset="77"/>
              </a:rPr>
              <a:t>MD5:	</a:t>
            </a:r>
            <a:r>
              <a:rPr lang="en-GB" sz="2800" u="none" strike="noStrike">
                <a:solidFill>
                  <a:srgbClr val="000000"/>
                </a:solidFill>
                <a:effectLst/>
                <a:latin typeface="Neusa Next Pro Condensed" pitchFamily="2" charset="77"/>
              </a:rPr>
              <a:t>25,221,400,000 H/s</a:t>
            </a:r>
          </a:p>
          <a:p>
            <a:pPr>
              <a:lnSpc>
                <a:spcPct val="150000"/>
              </a:lnSpc>
              <a:tabLst>
                <a:tab pos="4035425" algn="r"/>
              </a:tabLst>
            </a:pPr>
            <a:r>
              <a:rPr lang="en-GB" sz="2800">
                <a:solidFill>
                  <a:srgbClr val="000000"/>
                </a:solidFill>
                <a:latin typeface="Neusa Next Pro Condensed" pitchFamily="2" charset="77"/>
              </a:rPr>
              <a:t>SHA2:	</a:t>
            </a:r>
            <a:r>
              <a:rPr lang="en-GB" sz="2800" u="none" strike="noStrike">
                <a:solidFill>
                  <a:srgbClr val="000000"/>
                </a:solidFill>
                <a:effectLst/>
                <a:latin typeface="Neusa Next Pro Condensed" pitchFamily="2" charset="77"/>
              </a:rPr>
              <a:t>4,279,500,000 H/s</a:t>
            </a:r>
          </a:p>
          <a:p>
            <a:pPr>
              <a:lnSpc>
                <a:spcPct val="150000"/>
              </a:lnSpc>
              <a:tabLst>
                <a:tab pos="4035425" algn="r"/>
              </a:tabLst>
            </a:pPr>
            <a:r>
              <a:rPr lang="en-GB" sz="2800" err="1">
                <a:solidFill>
                  <a:srgbClr val="000000"/>
                </a:solidFill>
                <a:latin typeface="Neusa Next Pro Condensed" pitchFamily="2" charset="77"/>
              </a:rPr>
              <a:t>bcrypt</a:t>
            </a:r>
            <a:r>
              <a:rPr lang="en-GB" sz="2800">
                <a:solidFill>
                  <a:srgbClr val="000000"/>
                </a:solidFill>
                <a:latin typeface="Neusa Next Pro Condensed" pitchFamily="2" charset="77"/>
              </a:rPr>
              <a:t>:	21,924 H/s</a:t>
            </a:r>
            <a:endParaRPr lang="en-GB" sz="2800">
              <a:latin typeface="Neusa Next Pro Condensed" pitchFamily="2" charset="77"/>
            </a:endParaRPr>
          </a:p>
        </p:txBody>
      </p:sp>
      <p:pic>
        <p:nvPicPr>
          <p:cNvPr id="9" name="Picture 2" descr="hashcat | Kali Linux Tools">
            <a:extLst>
              <a:ext uri="{FF2B5EF4-FFF2-40B4-BE49-F238E27FC236}">
                <a16:creationId xmlns:a16="http://schemas.microsoft.com/office/drawing/2014/main" id="{B599523C-E8FE-4307-8F8B-86285039F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617" t="4628" r="20707" b="5369"/>
          <a:stretch/>
        </p:blipFill>
        <p:spPr bwMode="auto">
          <a:xfrm>
            <a:off x="11104427" y="337379"/>
            <a:ext cx="767289" cy="121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D54B2E-A5A6-8D05-CCFF-25A1F211D756}"/>
              </a:ext>
            </a:extLst>
          </p:cNvPr>
          <p:cNvSpPr txBox="1"/>
          <p:nvPr/>
        </p:nvSpPr>
        <p:spPr>
          <a:xfrm>
            <a:off x="10958083" y="1523048"/>
            <a:ext cx="105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err="1">
                <a:latin typeface="Neusa Next Pro Condensed" pitchFamily="2" charset="77"/>
              </a:rPr>
              <a:t>Hashcat</a:t>
            </a:r>
            <a:endParaRPr lang="en-GB">
              <a:latin typeface="Neusa Next Pro Condense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092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8B314-6E5C-8114-8F4E-6B08165C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 ExtraBold" panose="00000900000000000000" pitchFamily="2" charset="0"/>
                <a:cs typeface="Poppins ExtraBold" panose="00000900000000000000" pitchFamily="2" charset="0"/>
              </a:rPr>
              <a:t>Password Cracking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4A8E9-39CB-6010-6E13-415F5439C88F}"/>
              </a:ext>
            </a:extLst>
          </p:cNvPr>
          <p:cNvSpPr txBox="1"/>
          <p:nvPr/>
        </p:nvSpPr>
        <p:spPr>
          <a:xfrm>
            <a:off x="420366" y="2491754"/>
            <a:ext cx="6094165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Session..........: </a:t>
            </a:r>
            <a:r>
              <a:rPr lang="en-GB" sz="100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hashcat</a:t>
            </a:r>
            <a:endParaRPr lang="en-GB" sz="100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Status...........: Exhausted</a:t>
            </a:r>
          </a:p>
          <a:p>
            <a:r>
              <a:rPr lang="en-GB" sz="100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Hash.Mode</a:t>
            </a:r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........: 0 (MD5)</a:t>
            </a:r>
          </a:p>
          <a:p>
            <a:r>
              <a:rPr lang="en-GB" sz="100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Hash.Target</a:t>
            </a:r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......: OpNKorea-md5.hash</a:t>
            </a:r>
          </a:p>
          <a:p>
            <a:r>
              <a:rPr lang="en-GB" sz="100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Time.Started</a:t>
            </a:r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.....: Mon May 16 14:18:02 2022, (1 sec)</a:t>
            </a:r>
          </a:p>
          <a:p>
            <a:r>
              <a:rPr lang="en-GB" sz="100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Guess.Base</a:t>
            </a:r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.......: File (rockyou.txt)</a:t>
            </a:r>
          </a:p>
          <a:p>
            <a:r>
              <a:rPr lang="en-GB" sz="100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Guess.Queue</a:t>
            </a:r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......: 1/1 (100.00%)</a:t>
            </a: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Speed.#2.........: 19209.6 </a:t>
            </a:r>
            <a:r>
              <a:rPr lang="en-GB" sz="100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kH</a:t>
            </a:r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/s (1.46ms) @ Accel:2048 Loops:1 Thr:32 Vec:1</a:t>
            </a: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Recovered........: 2441/6393 (38.18%) Digests</a:t>
            </a: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Progress.........: 14344384/14344384 (100.00%)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A19F9F-ADB2-10D9-6111-B78C3CAA6578}"/>
              </a:ext>
            </a:extLst>
          </p:cNvPr>
          <p:cNvSpPr txBox="1"/>
          <p:nvPr/>
        </p:nvSpPr>
        <p:spPr>
          <a:xfrm>
            <a:off x="359164" y="1776791"/>
            <a:ext cx="4280848" cy="67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4035425" algn="r"/>
              </a:tabLst>
            </a:pPr>
            <a:r>
              <a:rPr lang="en-GB" sz="2800" err="1">
                <a:latin typeface="Neusa Next Pro Condensed" pitchFamily="2" charset="77"/>
              </a:rPr>
              <a:t>OpNKorea.hash</a:t>
            </a:r>
            <a:endParaRPr lang="en-GB" sz="2800">
              <a:latin typeface="Neusa Next Pro Condensed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859D85-47FE-6943-5977-5BB6CABA8E15}"/>
              </a:ext>
            </a:extLst>
          </p:cNvPr>
          <p:cNvGrpSpPr/>
          <p:nvPr/>
        </p:nvGrpSpPr>
        <p:grpSpPr>
          <a:xfrm>
            <a:off x="359163" y="4122970"/>
            <a:ext cx="6157889" cy="2326928"/>
            <a:chOff x="359164" y="4122970"/>
            <a:chExt cx="5914257" cy="23269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0F7C28-6BD4-2A3A-E1D0-39F692170862}"/>
                </a:ext>
              </a:extLst>
            </p:cNvPr>
            <p:cNvSpPr txBox="1"/>
            <p:nvPr/>
          </p:nvSpPr>
          <p:spPr>
            <a:xfrm>
              <a:off x="420367" y="4818682"/>
              <a:ext cx="5853054" cy="163121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GB" sz="100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Session..........: </a:t>
              </a:r>
              <a:r>
                <a:rPr lang="en-GB" sz="100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hashcat</a:t>
              </a:r>
              <a:endPara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endParaRPr>
            </a:p>
            <a:p>
              <a:r>
                <a:rPr lang="en-GB" sz="100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Status...........: Exhausted</a:t>
              </a:r>
            </a:p>
            <a:p>
              <a:r>
                <a:rPr lang="en-GB" sz="100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Hash.Mode</a:t>
              </a:r>
              <a:r>
                <a:rPr lang="en-GB" sz="100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........: 100 (SHA1)</a:t>
              </a:r>
            </a:p>
            <a:p>
              <a:r>
                <a:rPr lang="en-GB" sz="100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Hash.Target</a:t>
              </a:r>
              <a:r>
                <a:rPr lang="en-GB" sz="100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......: _hashes\abc-sha1.hash</a:t>
              </a:r>
            </a:p>
            <a:p>
              <a:r>
                <a:rPr lang="en-GB" sz="100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Time.Started</a:t>
              </a:r>
              <a:r>
                <a:rPr lang="en-GB" sz="100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.....: Mon May 16 14:23:29 2022, (45 secs)</a:t>
              </a:r>
            </a:p>
            <a:p>
              <a:r>
                <a:rPr lang="en-GB" sz="100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Guess.Base</a:t>
              </a:r>
              <a:r>
                <a:rPr lang="en-GB" sz="100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.......: File (_passwords\rockyou.txt)</a:t>
              </a:r>
            </a:p>
            <a:p>
              <a:r>
                <a:rPr lang="en-GB" sz="100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Guess.Queue</a:t>
              </a:r>
              <a:r>
                <a:rPr lang="en-GB" sz="100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......: 1/1 (100.00%)</a:t>
              </a:r>
            </a:p>
            <a:p>
              <a:r>
                <a:rPr lang="en-GB" sz="100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Speed.#2.........:   317.5 </a:t>
              </a:r>
              <a:r>
                <a:rPr lang="en-GB" sz="100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kH</a:t>
              </a:r>
              <a:r>
                <a:rPr lang="en-GB" sz="100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/s (1.44ms) @ Accel:2048 Loops:1 Thr:32 Vec:1</a:t>
              </a:r>
            </a:p>
            <a:p>
              <a:r>
                <a:rPr lang="en-GB" sz="100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Recovered........: 17504/41583 (42.09%) Digests</a:t>
              </a:r>
            </a:p>
            <a:p>
              <a:r>
                <a:rPr lang="en-GB" sz="100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Progress.........: 14344384/14344384 (100.00%)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C40798-24DE-5EAB-9475-2DC0F537363B}"/>
                </a:ext>
              </a:extLst>
            </p:cNvPr>
            <p:cNvSpPr txBox="1"/>
            <p:nvPr/>
          </p:nvSpPr>
          <p:spPr>
            <a:xfrm>
              <a:off x="359164" y="4122970"/>
              <a:ext cx="4280848" cy="678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tabLst>
                  <a:tab pos="4035425" algn="r"/>
                </a:tabLst>
              </a:pPr>
              <a:r>
                <a:rPr lang="en-GB" sz="2800">
                  <a:latin typeface="Neusa Next Pro Condensed" pitchFamily="2" charset="77"/>
                </a:rPr>
                <a:t>abc-sha1.hash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767DAA-7458-076C-750E-CD6E80FD8AAE}"/>
              </a:ext>
            </a:extLst>
          </p:cNvPr>
          <p:cNvSpPr txBox="1"/>
          <p:nvPr/>
        </p:nvSpPr>
        <p:spPr>
          <a:xfrm>
            <a:off x="259080" y="1095922"/>
            <a:ext cx="1026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hashcat.exe --force -a 0 -m 100 abc-sha1.hash rockyou.txt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ECFB70-3190-E2A2-B2A6-B10EF3201BE2}"/>
              </a:ext>
            </a:extLst>
          </p:cNvPr>
          <p:cNvSpPr txBox="1"/>
          <p:nvPr/>
        </p:nvSpPr>
        <p:spPr>
          <a:xfrm>
            <a:off x="6693788" y="2650923"/>
            <a:ext cx="54982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latin typeface="Consolas" panose="020B0609020204030204" pitchFamily="49" charset="0"/>
              </a:rPr>
              <a:t>…</a:t>
            </a:r>
          </a:p>
          <a:p>
            <a:r>
              <a:rPr lang="en-GB" sz="1400">
                <a:latin typeface="Consolas" panose="020B0609020204030204" pitchFamily="49" charset="0"/>
              </a:rPr>
              <a:t>461fcea38103a540fcec719b36d9e9d25f2c480a:waspwasp</a:t>
            </a:r>
          </a:p>
          <a:p>
            <a:r>
              <a:rPr lang="en-GB" sz="1400">
                <a:latin typeface="Consolas" panose="020B0609020204030204" pitchFamily="49" charset="0"/>
              </a:rPr>
              <a:t>e6aa9015ee04a14a6c91958f597304f129a016fd:waspss</a:t>
            </a:r>
          </a:p>
          <a:p>
            <a:r>
              <a:rPr lang="en-GB" sz="1400">
                <a:latin typeface="Consolas" panose="020B0609020204030204" pitchFamily="49" charset="0"/>
              </a:rPr>
              <a:t>bb98a8b9b1f23e284a4c67ee124ed2b1662753e1:warrandyte</a:t>
            </a:r>
          </a:p>
          <a:p>
            <a:r>
              <a:rPr lang="en-GB" sz="1400">
                <a:latin typeface="Consolas" panose="020B0609020204030204" pitchFamily="49" charset="0"/>
              </a:rPr>
              <a:t>746f638044a7f6d71ffd1da0719875b6108f93d4:wardrop</a:t>
            </a:r>
          </a:p>
          <a:p>
            <a:r>
              <a:rPr lang="en-GB" sz="1400">
                <a:latin typeface="Consolas" panose="020B0609020204030204" pitchFamily="49" charset="0"/>
              </a:rPr>
              <a:t>f8440d136e575d477888150e7137f96d543706f7:wanniassa</a:t>
            </a:r>
          </a:p>
          <a:p>
            <a:r>
              <a:rPr lang="en-GB" sz="1400">
                <a:latin typeface="Consolas" panose="020B0609020204030204" pitchFamily="49" charset="0"/>
              </a:rPr>
              <a:t>7898146f906308cb93e2c95fb60548b017e7cf89:wandal</a:t>
            </a:r>
          </a:p>
          <a:p>
            <a:r>
              <a:rPr lang="en-GB" sz="1400">
                <a:latin typeface="Consolas" panose="020B0609020204030204" pitchFamily="49" charset="0"/>
              </a:rPr>
              <a:t>3c30aad8375e70c080a1b1ee73ed0e0bb5500837:wanker6</a:t>
            </a:r>
          </a:p>
          <a:p>
            <a:r>
              <a:rPr lang="en-GB" sz="1400">
                <a:latin typeface="Consolas" panose="020B0609020204030204" pitchFamily="49" charset="0"/>
              </a:rPr>
              <a:t>b67ad6031ff5245df9ab1b0b088b244c680c2d6f:w3bster</a:t>
            </a:r>
          </a:p>
          <a:p>
            <a:r>
              <a:rPr lang="en-GB" sz="1400">
                <a:latin typeface="Consolas" panose="020B0609020204030204" pitchFamily="49" charset="0"/>
              </a:rPr>
              <a:t>00ff1c17090faf64e6705df7aa93861a24cc1a9f:volition</a:t>
            </a:r>
          </a:p>
          <a:p>
            <a:r>
              <a:rPr lang="en-GB" sz="1400">
                <a:latin typeface="Consolas" panose="020B0609020204030204" pitchFamily="49" charset="0"/>
              </a:rPr>
              <a:t>0aaa5b788c82645ec8021de310929798975b1ab0:vo2max</a:t>
            </a:r>
          </a:p>
          <a:p>
            <a:r>
              <a:rPr lang="en-GB" sz="1400">
                <a:latin typeface="Consolas" panose="020B0609020204030204" pitchFamily="49" charset="0"/>
              </a:rPr>
              <a:t>524fd67ad06b1c6d7072410a9ad2a528b56eb972:vito1234</a:t>
            </a:r>
          </a:p>
          <a:p>
            <a:r>
              <a:rPr lang="en-GB" sz="1400">
                <a:latin typeface="Consolas" panose="020B0609020204030204" pitchFamily="49" charset="0"/>
              </a:rPr>
              <a:t>d3bc80376ff4535075bc1d17432c6d224f580648:vishnu10</a:t>
            </a:r>
          </a:p>
          <a:p>
            <a:r>
              <a:rPr lang="en-GB" sz="1400">
                <a:latin typeface="Consolas" panose="020B0609020204030204" pitchFamily="49" charset="0"/>
              </a:rPr>
              <a:t>578ae09595212ab9578bc08d97cfe050e2b94bdb:virgo43</a:t>
            </a:r>
          </a:p>
          <a:p>
            <a:r>
              <a:rPr lang="en-GB" sz="1400">
                <a:latin typeface="Consolas" panose="020B0609020204030204" pitchFamily="49" charset="0"/>
              </a:rPr>
              <a:t>c1f803744a2de89edf9c412c21ca4e6df763bc31:virsag</a:t>
            </a:r>
          </a:p>
          <a:p>
            <a:r>
              <a:rPr lang="en-GB" sz="1400">
                <a:latin typeface="Consolas" panose="020B0609020204030204" pitchFamily="49" charset="0"/>
              </a:rPr>
              <a:t>6fb70286a21f732907a348229659d03dac212bc2:vince90</a:t>
            </a:r>
          </a:p>
          <a:p>
            <a:r>
              <a:rPr lang="en-GB" sz="1400">
                <a:latin typeface="Consolas" panose="020B0609020204030204" pitchFamily="49" charset="0"/>
              </a:rPr>
              <a:t>80afa46b957d29509f168949c34bbfe0df1c46fa:viewthis1</a:t>
            </a:r>
          </a:p>
          <a:p>
            <a:r>
              <a:rPr lang="en-GB" sz="140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6F8EDB-5A20-8821-DCF4-332D7613F828}"/>
              </a:ext>
            </a:extLst>
          </p:cNvPr>
          <p:cNvSpPr/>
          <p:nvPr/>
        </p:nvSpPr>
        <p:spPr>
          <a:xfrm>
            <a:off x="3598459" y="3107140"/>
            <a:ext cx="677838" cy="2456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CA540F-6B06-95B3-D0B7-A0F3D4E424C8}"/>
              </a:ext>
            </a:extLst>
          </p:cNvPr>
          <p:cNvSpPr/>
          <p:nvPr/>
        </p:nvSpPr>
        <p:spPr>
          <a:xfrm>
            <a:off x="1821750" y="3725838"/>
            <a:ext cx="1312686" cy="2138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4917D4-13BD-B0A1-E3CE-9B9CD66B9860}"/>
              </a:ext>
            </a:extLst>
          </p:cNvPr>
          <p:cNvSpPr/>
          <p:nvPr/>
        </p:nvSpPr>
        <p:spPr>
          <a:xfrm>
            <a:off x="1821749" y="6050506"/>
            <a:ext cx="1449163" cy="2138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30261-77E0-5972-7D74-ADBCD508EB4F}"/>
              </a:ext>
            </a:extLst>
          </p:cNvPr>
          <p:cNvSpPr/>
          <p:nvPr/>
        </p:nvSpPr>
        <p:spPr>
          <a:xfrm>
            <a:off x="3598458" y="5433697"/>
            <a:ext cx="746077" cy="2456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2" descr="hashcat | Kali Linux Tools">
            <a:extLst>
              <a:ext uri="{FF2B5EF4-FFF2-40B4-BE49-F238E27FC236}">
                <a16:creationId xmlns:a16="http://schemas.microsoft.com/office/drawing/2014/main" id="{AA4E2198-15C2-8AAB-F290-415528132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617" t="4628" r="20707" b="5369"/>
          <a:stretch/>
        </p:blipFill>
        <p:spPr bwMode="auto">
          <a:xfrm>
            <a:off x="11104427" y="337379"/>
            <a:ext cx="767289" cy="121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5AC9B4-6C24-E05E-88BE-BC4F0F683129}"/>
              </a:ext>
            </a:extLst>
          </p:cNvPr>
          <p:cNvSpPr txBox="1"/>
          <p:nvPr/>
        </p:nvSpPr>
        <p:spPr>
          <a:xfrm>
            <a:off x="10958083" y="1523048"/>
            <a:ext cx="105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err="1">
                <a:latin typeface="Neusa Next Pro Condensed" pitchFamily="2" charset="77"/>
              </a:rPr>
              <a:t>Hashcat</a:t>
            </a:r>
            <a:endParaRPr lang="en-GB">
              <a:latin typeface="Neusa Next Pro Condense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097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8B314-6E5C-8114-8F4E-6B08165C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 ExtraBold" panose="00000900000000000000" pitchFamily="2" charset="0"/>
                <a:cs typeface="Poppins ExtraBold" panose="00000900000000000000" pitchFamily="2" charset="0"/>
              </a:rPr>
              <a:t>Passphrase Cracking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20183D-AF0F-A582-59AD-3EFEDA7FFCAA}"/>
              </a:ext>
            </a:extLst>
          </p:cNvPr>
          <p:cNvSpPr txBox="1"/>
          <p:nvPr/>
        </p:nvSpPr>
        <p:spPr>
          <a:xfrm>
            <a:off x="441050" y="5360049"/>
            <a:ext cx="2529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solidFill>
                  <a:schemeClr val="bg2">
                    <a:lumMod val="75000"/>
                  </a:schemeClr>
                </a:solidFill>
                <a:latin typeface="Neusa Next Pro Condensed" pitchFamily="2" charset="77"/>
              </a:rPr>
              <a:t>Almost 22,000,000 passphrases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5B869D-8B1C-F445-427E-689D518CDFA9}"/>
              </a:ext>
            </a:extLst>
          </p:cNvPr>
          <p:cNvSpPr txBox="1"/>
          <p:nvPr/>
        </p:nvSpPr>
        <p:spPr>
          <a:xfrm>
            <a:off x="4564144" y="5360049"/>
            <a:ext cx="2529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solidFill>
                  <a:schemeClr val="bg2">
                    <a:lumMod val="75000"/>
                  </a:schemeClr>
                </a:solidFill>
                <a:latin typeface="Neusa Next Pro Condensed" pitchFamily="2" charset="77"/>
              </a:rPr>
              <a:t>1,000 permutations of each phrase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5DAF73-3A1A-C8C8-6EC9-6BA4667B1345}"/>
              </a:ext>
            </a:extLst>
          </p:cNvPr>
          <p:cNvSpPr txBox="1"/>
          <p:nvPr/>
        </p:nvSpPr>
        <p:spPr>
          <a:xfrm>
            <a:off x="259080" y="6269623"/>
            <a:ext cx="5331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solidFill>
                  <a:schemeClr val="bg2">
                    <a:lumMod val="75000"/>
                  </a:schemeClr>
                </a:solidFill>
                <a:latin typeface="Neusa Next Pro Condensed" pitchFamily="2" charset="77"/>
              </a:rPr>
              <a:t>https://github.com/initstring/passphrase-wordlist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279737E-025E-8ED8-CBBB-0AD008B67346}"/>
              </a:ext>
            </a:extLst>
          </p:cNvPr>
          <p:cNvGrpSpPr/>
          <p:nvPr/>
        </p:nvGrpSpPr>
        <p:grpSpPr>
          <a:xfrm>
            <a:off x="441050" y="2400411"/>
            <a:ext cx="3726066" cy="2950212"/>
            <a:chOff x="441050" y="2400411"/>
            <a:chExt cx="3726066" cy="29502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2998DA-46B0-A987-E6A2-2C8BBB819D0D}"/>
                </a:ext>
              </a:extLst>
            </p:cNvPr>
            <p:cNvSpPr txBox="1"/>
            <p:nvPr/>
          </p:nvSpPr>
          <p:spPr>
            <a:xfrm>
              <a:off x="441050" y="2765300"/>
              <a:ext cx="3726066" cy="258532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tabLst>
                  <a:tab pos="987425" algn="l"/>
                </a:tabLst>
              </a:pPr>
              <a:r>
                <a:rPr lang="en-GB">
                  <a:latin typeface="Neusa Next Pro Condensed" pitchFamily="2" charset="77"/>
                </a:rPr>
                <a:t>1,976,271:	energy air</a:t>
              </a:r>
            </a:p>
            <a:p>
              <a:pPr>
                <a:tabLst>
                  <a:tab pos="987425" algn="l"/>
                </a:tabLst>
              </a:pPr>
              <a:r>
                <a:rPr lang="en-GB">
                  <a:latin typeface="Neusa Next Pro Condensed" pitchFamily="2" charset="77"/>
                </a:rPr>
                <a:t>1,976,272:	</a:t>
              </a:r>
              <a:r>
                <a:rPr lang="en-GB" err="1">
                  <a:latin typeface="Neusa Next Pro Condensed" pitchFamily="2" charset="77"/>
                </a:rPr>
                <a:t>aliomanu</a:t>
              </a:r>
              <a:r>
                <a:rPr lang="en-GB">
                  <a:latin typeface="Neusa Next Pro Condensed" pitchFamily="2" charset="77"/>
                </a:rPr>
                <a:t> beach</a:t>
              </a:r>
            </a:p>
            <a:p>
              <a:pPr>
                <a:tabLst>
                  <a:tab pos="987425" algn="l"/>
                </a:tabLst>
              </a:pPr>
              <a:r>
                <a:rPr lang="en-GB">
                  <a:latin typeface="Neusa Next Pro Condensed" pitchFamily="2" charset="77"/>
                </a:rPr>
                <a:t>1,976,273:	from </a:t>
              </a:r>
              <a:r>
                <a:rPr lang="en-GB" err="1">
                  <a:latin typeface="Neusa Next Pro Condensed" pitchFamily="2" charset="77"/>
                </a:rPr>
                <a:t>maryland</a:t>
              </a:r>
              <a:r>
                <a:rPr lang="en-GB">
                  <a:latin typeface="Neusa Next Pro Condensed" pitchFamily="2" charset="77"/>
                </a:rPr>
                <a:t> to </a:t>
              </a:r>
              <a:r>
                <a:rPr lang="en-GB" err="1">
                  <a:latin typeface="Neusa Next Pro Condensed" pitchFamily="2" charset="77"/>
                </a:rPr>
                <a:t>maine</a:t>
              </a:r>
              <a:endParaRPr lang="en-GB">
                <a:latin typeface="Neusa Next Pro Condensed" pitchFamily="2" charset="77"/>
              </a:endParaRPr>
            </a:p>
            <a:p>
              <a:pPr>
                <a:tabLst>
                  <a:tab pos="987425" algn="l"/>
                </a:tabLst>
              </a:pPr>
              <a:r>
                <a:rPr lang="en-GB">
                  <a:latin typeface="Neusa Next Pro Condensed" pitchFamily="2" charset="77"/>
                </a:rPr>
                <a:t>1,976,274:	</a:t>
              </a:r>
              <a:r>
                <a:rPr lang="en-GB" err="1">
                  <a:latin typeface="Neusa Next Pro Condensed" pitchFamily="2" charset="77"/>
                </a:rPr>
                <a:t>thrikkakkara</a:t>
              </a:r>
              <a:r>
                <a:rPr lang="en-GB">
                  <a:latin typeface="Neusa Next Pro Condensed" pitchFamily="2" charset="77"/>
                </a:rPr>
                <a:t> north</a:t>
              </a:r>
            </a:p>
            <a:p>
              <a:pPr>
                <a:tabLst>
                  <a:tab pos="987425" algn="l"/>
                </a:tabLst>
              </a:pPr>
              <a:r>
                <a:rPr lang="en-GB">
                  <a:latin typeface="Neusa Next Pro Condensed" pitchFamily="2" charset="77"/>
                </a:rPr>
                <a:t>1,976,275:	correct horse battery staple</a:t>
              </a:r>
            </a:p>
            <a:p>
              <a:pPr>
                <a:tabLst>
                  <a:tab pos="987425" algn="l"/>
                </a:tabLst>
              </a:pPr>
              <a:r>
                <a:rPr lang="en-GB">
                  <a:latin typeface="Neusa Next Pro Condensed" pitchFamily="2" charset="77"/>
                </a:rPr>
                <a:t>1,976,276:	</a:t>
              </a:r>
              <a:r>
                <a:rPr lang="en-GB" err="1">
                  <a:latin typeface="Neusa Next Pro Condensed" pitchFamily="2" charset="77"/>
                </a:rPr>
                <a:t>qaleh</a:t>
              </a:r>
              <a:r>
                <a:rPr lang="en-GB">
                  <a:latin typeface="Neusa Next Pro Condensed" pitchFamily="2" charset="77"/>
                </a:rPr>
                <a:t> ye </a:t>
              </a:r>
              <a:r>
                <a:rPr lang="en-GB" err="1">
                  <a:latin typeface="Neusa Next Pro Condensed" pitchFamily="2" charset="77"/>
                </a:rPr>
                <a:t>na'im</a:t>
              </a:r>
              <a:endParaRPr lang="en-GB">
                <a:latin typeface="Neusa Next Pro Condensed" pitchFamily="2" charset="77"/>
              </a:endParaRPr>
            </a:p>
            <a:p>
              <a:pPr>
                <a:tabLst>
                  <a:tab pos="987425" algn="l"/>
                </a:tabLst>
              </a:pPr>
              <a:r>
                <a:rPr lang="en-GB">
                  <a:latin typeface="Neusa Next Pro Condensed" pitchFamily="2" charset="77"/>
                </a:rPr>
                <a:t>1,976,277:	</a:t>
              </a:r>
              <a:r>
                <a:rPr lang="en-GB" err="1">
                  <a:latin typeface="Neusa Next Pro Condensed" pitchFamily="2" charset="77"/>
                </a:rPr>
                <a:t>leveling</a:t>
              </a:r>
              <a:r>
                <a:rPr lang="en-GB">
                  <a:latin typeface="Neusa Next Pro Condensed" pitchFamily="2" charset="77"/>
                </a:rPr>
                <a:t> solvents</a:t>
              </a:r>
            </a:p>
            <a:p>
              <a:pPr>
                <a:tabLst>
                  <a:tab pos="987425" algn="l"/>
                </a:tabLst>
              </a:pPr>
              <a:r>
                <a:rPr lang="en-GB">
                  <a:latin typeface="Neusa Next Pro Condensed" pitchFamily="2" charset="77"/>
                </a:rPr>
                <a:t>1,976,278:	the urgent hangman</a:t>
              </a:r>
            </a:p>
            <a:p>
              <a:pPr>
                <a:tabLst>
                  <a:tab pos="987425" algn="l"/>
                </a:tabLst>
              </a:pPr>
              <a:r>
                <a:rPr lang="en-GB">
                  <a:latin typeface="Neusa Next Pro Condensed" pitchFamily="2" charset="77"/>
                </a:rPr>
                <a:t>1,976,279:	lac </a:t>
              </a:r>
              <a:r>
                <a:rPr lang="en-GB" err="1">
                  <a:latin typeface="Neusa Next Pro Condensed" pitchFamily="2" charset="77"/>
                </a:rPr>
                <a:t>cloutier</a:t>
              </a:r>
              <a:r>
                <a:rPr lang="en-GB">
                  <a:latin typeface="Neusa Next Pro Condensed" pitchFamily="2" charset="77"/>
                </a:rPr>
                <a:t> </a:t>
              </a:r>
              <a:r>
                <a:rPr lang="en-GB" err="1">
                  <a:latin typeface="Neusa Next Pro Condensed" pitchFamily="2" charset="77"/>
                </a:rPr>
                <a:t>nord</a:t>
              </a:r>
              <a:endParaRPr lang="en-GB">
                <a:latin typeface="Neusa Next Pro Condensed" pitchFamily="2" charset="77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BE92333-7394-C7BB-2333-D85997225CFB}"/>
                </a:ext>
              </a:extLst>
            </p:cNvPr>
            <p:cNvSpPr/>
            <p:nvPr/>
          </p:nvSpPr>
          <p:spPr>
            <a:xfrm>
              <a:off x="514066" y="2400411"/>
              <a:ext cx="291152" cy="2911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chemeClr val="tx1">
                      <a:lumMod val="95000"/>
                      <a:lumOff val="5000"/>
                    </a:schemeClr>
                  </a:solidFill>
                  <a:latin typeface="Neusa Next Pro Condensed" pitchFamily="2" charset="77"/>
                </a:rPr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25DE35E-B57D-06BD-AFB6-BEA7DC577799}"/>
              </a:ext>
            </a:extLst>
          </p:cNvPr>
          <p:cNvGrpSpPr/>
          <p:nvPr/>
        </p:nvGrpSpPr>
        <p:grpSpPr>
          <a:xfrm>
            <a:off x="4564144" y="2400411"/>
            <a:ext cx="3347008" cy="2950213"/>
            <a:chOff x="4564144" y="2400411"/>
            <a:chExt cx="3347008" cy="29502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0E8A0F-FFC2-9ED4-F0C0-5DDE428F51C5}"/>
                </a:ext>
              </a:extLst>
            </p:cNvPr>
            <p:cNvSpPr txBox="1"/>
            <p:nvPr/>
          </p:nvSpPr>
          <p:spPr>
            <a:xfrm>
              <a:off x="4564144" y="2765301"/>
              <a:ext cx="3347008" cy="258532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tabLst>
                  <a:tab pos="1255713" algn="l"/>
                </a:tabLst>
              </a:pPr>
              <a:r>
                <a:rPr lang="en-GB">
                  <a:latin typeface="Neusa Next Pro Condensed" pitchFamily="2" charset="77"/>
                </a:rPr>
                <a:t>correct horse battery staple</a:t>
              </a:r>
            </a:p>
            <a:p>
              <a:pPr>
                <a:tabLst>
                  <a:tab pos="1255713" algn="l"/>
                </a:tabLst>
              </a:pPr>
              <a:r>
                <a:rPr lang="en-GB">
                  <a:latin typeface="Neusa Next Pro Condensed" pitchFamily="2" charset="77"/>
                </a:rPr>
                <a:t>correct-horse-battery-staple</a:t>
              </a:r>
            </a:p>
            <a:p>
              <a:pPr>
                <a:tabLst>
                  <a:tab pos="1255713" algn="l"/>
                </a:tabLst>
              </a:pPr>
              <a:r>
                <a:rPr lang="en-GB" err="1">
                  <a:latin typeface="Neusa Next Pro Condensed" pitchFamily="2" charset="77"/>
                </a:rPr>
                <a:t>correct.horse.battery.staple</a:t>
              </a:r>
              <a:endParaRPr lang="en-GB">
                <a:latin typeface="Neusa Next Pro Condensed" pitchFamily="2" charset="77"/>
              </a:endParaRPr>
            </a:p>
            <a:p>
              <a:pPr>
                <a:tabLst>
                  <a:tab pos="1255713" algn="l"/>
                </a:tabLst>
              </a:pPr>
              <a:r>
                <a:rPr lang="en-GB" err="1">
                  <a:latin typeface="Neusa Next Pro Condensed" pitchFamily="2" charset="77"/>
                </a:rPr>
                <a:t>correct_horse_battery_staple</a:t>
              </a:r>
              <a:endParaRPr lang="en-GB">
                <a:latin typeface="Neusa Next Pro Condensed" pitchFamily="2" charset="77"/>
              </a:endParaRPr>
            </a:p>
            <a:p>
              <a:pPr>
                <a:tabLst>
                  <a:tab pos="1255713" algn="l"/>
                </a:tabLst>
              </a:pPr>
              <a:r>
                <a:rPr lang="en-GB" err="1">
                  <a:latin typeface="Neusa Next Pro Condensed" pitchFamily="2" charset="77"/>
                </a:rPr>
                <a:t>correcthorsebatterystaple</a:t>
              </a:r>
              <a:endParaRPr lang="en-GB">
                <a:latin typeface="Neusa Next Pro Condensed" pitchFamily="2" charset="77"/>
              </a:endParaRPr>
            </a:p>
            <a:p>
              <a:pPr>
                <a:tabLst>
                  <a:tab pos="1255713" algn="l"/>
                </a:tabLst>
              </a:pPr>
              <a:r>
                <a:rPr lang="en-GB">
                  <a:latin typeface="Neusa Next Pro Condensed" pitchFamily="2" charset="77"/>
                </a:rPr>
                <a:t>Correct horse battery staple</a:t>
              </a:r>
            </a:p>
            <a:p>
              <a:pPr>
                <a:tabLst>
                  <a:tab pos="1255713" algn="l"/>
                </a:tabLst>
              </a:pPr>
              <a:r>
                <a:rPr lang="en-GB">
                  <a:latin typeface="Neusa Next Pro Condensed" pitchFamily="2" charset="77"/>
                </a:rPr>
                <a:t>CORRECT HORSE BATTERY STAPLE</a:t>
              </a:r>
            </a:p>
            <a:p>
              <a:pPr>
                <a:tabLst>
                  <a:tab pos="1255713" algn="l"/>
                </a:tabLst>
              </a:pPr>
              <a:r>
                <a:rPr lang="en-GB" err="1">
                  <a:latin typeface="Neusa Next Pro Condensed" pitchFamily="2" charset="77"/>
                </a:rPr>
                <a:t>cORRECT</a:t>
              </a:r>
              <a:r>
                <a:rPr lang="en-GB">
                  <a:latin typeface="Neusa Next Pro Condensed" pitchFamily="2" charset="77"/>
                </a:rPr>
                <a:t> HORSE BATTERY STAPLE</a:t>
              </a:r>
            </a:p>
            <a:p>
              <a:pPr>
                <a:tabLst>
                  <a:tab pos="1255713" algn="l"/>
                </a:tabLst>
              </a:pPr>
              <a:r>
                <a:rPr lang="en-GB">
                  <a:latin typeface="Neusa Next Pro Condensed" pitchFamily="2" charset="77"/>
                </a:rPr>
                <a:t>…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371D0D9-6FE7-6182-9E55-B09BA854F644}"/>
                </a:ext>
              </a:extLst>
            </p:cNvPr>
            <p:cNvSpPr/>
            <p:nvPr/>
          </p:nvSpPr>
          <p:spPr>
            <a:xfrm>
              <a:off x="4649338" y="2400411"/>
              <a:ext cx="291152" cy="2911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chemeClr val="tx1">
                      <a:lumMod val="95000"/>
                      <a:lumOff val="5000"/>
                    </a:schemeClr>
                  </a:solidFill>
                  <a:latin typeface="Neusa Next Pro Condensed" pitchFamily="2" charset="77"/>
                </a:rPr>
                <a:t>2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F5843D-7F71-7E10-CA77-86BDDB3F4E90}"/>
              </a:ext>
            </a:extLst>
          </p:cNvPr>
          <p:cNvGrpSpPr/>
          <p:nvPr/>
        </p:nvGrpSpPr>
        <p:grpSpPr>
          <a:xfrm>
            <a:off x="8262688" y="2400411"/>
            <a:ext cx="3347008" cy="1842218"/>
            <a:chOff x="8262688" y="2400411"/>
            <a:chExt cx="3347008" cy="184221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98FAC6-D30C-9057-D1AF-3B24C4F5E9B8}"/>
                </a:ext>
              </a:extLst>
            </p:cNvPr>
            <p:cNvSpPr txBox="1"/>
            <p:nvPr/>
          </p:nvSpPr>
          <p:spPr>
            <a:xfrm>
              <a:off x="8262688" y="2765301"/>
              <a:ext cx="3347008" cy="147732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tabLst>
                  <a:tab pos="1255713" algn="l"/>
                </a:tabLst>
              </a:pPr>
              <a:r>
                <a:rPr lang="en-GB">
                  <a:latin typeface="Neusa Next Pro Condensed" pitchFamily="2" charset="77"/>
                </a:rPr>
                <a:t>C0rr3ctH0rs3Batt3ryStapl3</a:t>
              </a:r>
            </a:p>
            <a:p>
              <a:pPr>
                <a:tabLst>
                  <a:tab pos="1255713" algn="l"/>
                </a:tabLst>
              </a:pPr>
              <a:r>
                <a:rPr lang="en-GB">
                  <a:latin typeface="Neusa Next Pro Condensed" pitchFamily="2" charset="77"/>
                </a:rPr>
                <a:t>C0rrect-Horse-Battery-Staple</a:t>
              </a:r>
            </a:p>
            <a:p>
              <a:pPr>
                <a:tabLst>
                  <a:tab pos="1255713" algn="l"/>
                </a:tabLst>
              </a:pPr>
              <a:r>
                <a:rPr lang="en-GB">
                  <a:latin typeface="Neusa Next Pro Condensed" pitchFamily="2" charset="77"/>
                </a:rPr>
                <a:t>correcthorsebatterystaple2022!</a:t>
              </a:r>
            </a:p>
            <a:p>
              <a:pPr>
                <a:tabLst>
                  <a:tab pos="1255713" algn="l"/>
                </a:tabLst>
              </a:pPr>
              <a:r>
                <a:rPr lang="en-GB">
                  <a:latin typeface="Neusa Next Pro Condensed" pitchFamily="2" charset="77"/>
                </a:rPr>
                <a:t>C0RRECT HORSE BATTERY STAPLE</a:t>
              </a:r>
            </a:p>
            <a:p>
              <a:pPr>
                <a:tabLst>
                  <a:tab pos="1255713" algn="l"/>
                </a:tabLst>
              </a:pPr>
              <a:r>
                <a:rPr lang="en-GB">
                  <a:latin typeface="Neusa Next Pro Condensed" pitchFamily="2" charset="77"/>
                </a:rPr>
                <a:t>…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C7029B3-AB55-CD74-E279-328587BD4092}"/>
                </a:ext>
              </a:extLst>
            </p:cNvPr>
            <p:cNvSpPr/>
            <p:nvPr/>
          </p:nvSpPr>
          <p:spPr>
            <a:xfrm>
              <a:off x="8262688" y="2400411"/>
              <a:ext cx="291152" cy="2911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chemeClr val="tx1">
                      <a:lumMod val="95000"/>
                      <a:lumOff val="5000"/>
                    </a:schemeClr>
                  </a:solidFill>
                  <a:latin typeface="Neusa Next Pro Condensed" pitchFamily="2" charset="77"/>
                </a:rPr>
                <a:t>3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A586346-FC70-58BC-AE8F-F7A6B90C5E99}"/>
              </a:ext>
            </a:extLst>
          </p:cNvPr>
          <p:cNvSpPr txBox="1"/>
          <p:nvPr/>
        </p:nvSpPr>
        <p:spPr>
          <a:xfrm>
            <a:off x="259080" y="1095922"/>
            <a:ext cx="1026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err="1">
                <a:solidFill>
                  <a:schemeClr val="bg2">
                    <a:lumMod val="75000"/>
                  </a:schemeClr>
                </a:solidFill>
                <a:latin typeface="Neusa Next Pro Condensed" pitchFamily="2" charset="77"/>
              </a:rPr>
              <a:t>Hashcat</a:t>
            </a:r>
            <a:r>
              <a:rPr lang="en-GB">
                <a:solidFill>
                  <a:schemeClr val="bg2">
                    <a:lumMod val="75000"/>
                  </a:schemeClr>
                </a:solidFill>
                <a:latin typeface="Neusa Next Pro Condensed" pitchFamily="2" charset="77"/>
              </a:rPr>
              <a:t> + passphrase list + permutations</a:t>
            </a:r>
          </a:p>
        </p:txBody>
      </p:sp>
      <p:pic>
        <p:nvPicPr>
          <p:cNvPr id="33" name="Picture 2" descr="hashcat | Kali Linux Tools">
            <a:extLst>
              <a:ext uri="{FF2B5EF4-FFF2-40B4-BE49-F238E27FC236}">
                <a16:creationId xmlns:a16="http://schemas.microsoft.com/office/drawing/2014/main" id="{DBB796F0-DAFD-819C-411B-98B38F9AD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617" t="4628" r="20707" b="5369"/>
          <a:stretch/>
        </p:blipFill>
        <p:spPr bwMode="auto">
          <a:xfrm>
            <a:off x="11104427" y="337379"/>
            <a:ext cx="767289" cy="121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3E970D3-0B88-78A7-64EA-1C181A8B8322}"/>
              </a:ext>
            </a:extLst>
          </p:cNvPr>
          <p:cNvSpPr txBox="1"/>
          <p:nvPr/>
        </p:nvSpPr>
        <p:spPr>
          <a:xfrm>
            <a:off x="10958083" y="1523048"/>
            <a:ext cx="105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err="1">
                <a:latin typeface="Neusa Next Pro Condensed" pitchFamily="2" charset="77"/>
              </a:rPr>
              <a:t>Hashcat</a:t>
            </a:r>
            <a:endParaRPr lang="en-GB">
              <a:latin typeface="Neusa Next Pro Condense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4351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8B314-6E5C-8114-8F4E-6B08165C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 ExtraBold" panose="00000900000000000000" pitchFamily="2" charset="0"/>
                <a:cs typeface="Poppins ExtraBold" panose="00000900000000000000" pitchFamily="2" charset="0"/>
              </a:rPr>
              <a:t>Passphrase Cracking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4A8E9-39CB-6010-6E13-415F5439C88F}"/>
              </a:ext>
            </a:extLst>
          </p:cNvPr>
          <p:cNvSpPr txBox="1"/>
          <p:nvPr/>
        </p:nvSpPr>
        <p:spPr>
          <a:xfrm>
            <a:off x="420366" y="2491754"/>
            <a:ext cx="6139657" cy="178510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Session..........: </a:t>
            </a:r>
            <a:r>
              <a:rPr lang="en-GB" sz="100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hashcat</a:t>
            </a:r>
            <a:endParaRPr lang="en-GB" sz="100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Status...........: Exhausted</a:t>
            </a:r>
          </a:p>
          <a:p>
            <a:r>
              <a:rPr lang="en-GB" sz="100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Hash.Mode</a:t>
            </a:r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........: 0 (MD5)</a:t>
            </a:r>
          </a:p>
          <a:p>
            <a:r>
              <a:rPr lang="en-GB" sz="100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Hash.Target</a:t>
            </a:r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......: _hashes\passphrases_md5.hash</a:t>
            </a:r>
          </a:p>
          <a:p>
            <a:r>
              <a:rPr lang="en-GB" sz="100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Time.Started</a:t>
            </a:r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.....: Mon May 16 15:03:55 2022 (19 secs)</a:t>
            </a:r>
          </a:p>
          <a:p>
            <a:r>
              <a:rPr lang="en-GB" sz="100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Guess.Base</a:t>
            </a:r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.......: File (_passwords\passphrases.txt)</a:t>
            </a:r>
          </a:p>
          <a:p>
            <a:r>
              <a:rPr lang="en-GB" sz="100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Guess.Mod</a:t>
            </a:r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........: Rules (rules\passphrase-rule1.rule, rules\passphrase-rule2.rule)</a:t>
            </a:r>
          </a:p>
          <a:p>
            <a:r>
              <a:rPr lang="en-GB" sz="100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Guess.Queue</a:t>
            </a:r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......: 1/1 (100.00%)</a:t>
            </a: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Speed.#2.........:  1378.8 MH/s (0.41ms) @ Accel:2048 Loops:64 Thr:32 Vec:1</a:t>
            </a: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Recovered........: 2/4 (50.00%) Digests</a:t>
            </a:r>
          </a:p>
          <a:p>
            <a:r>
              <a:rPr lang="en-GB" sz="100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Progress.........: 28406999376/28406999376 (100.00%)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A19F9F-ADB2-10D9-6111-B78C3CAA6578}"/>
              </a:ext>
            </a:extLst>
          </p:cNvPr>
          <p:cNvSpPr txBox="1"/>
          <p:nvPr/>
        </p:nvSpPr>
        <p:spPr>
          <a:xfrm>
            <a:off x="359164" y="1776791"/>
            <a:ext cx="4280848" cy="67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4035425" algn="r"/>
              </a:tabLst>
            </a:pPr>
            <a:r>
              <a:rPr lang="en-GB" sz="2800" err="1">
                <a:latin typeface="Neusa Next Pro Condensed" pitchFamily="2" charset="77"/>
              </a:rPr>
              <a:t>passphrases.hash</a:t>
            </a:r>
            <a:endParaRPr lang="en-GB" sz="2800">
              <a:latin typeface="Neusa Next Pro Condensed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67DAA-7458-076C-750E-CD6E80FD8AAE}"/>
              </a:ext>
            </a:extLst>
          </p:cNvPr>
          <p:cNvSpPr txBox="1"/>
          <p:nvPr/>
        </p:nvSpPr>
        <p:spPr>
          <a:xfrm>
            <a:off x="259080" y="1095922"/>
            <a:ext cx="102658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hashcat</a:t>
            </a:r>
            <a:r>
              <a:rPr lang="en-GB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-a 0 -m 0 passphrases_md5.hash passphrases.txt </a:t>
            </a:r>
            <a:br>
              <a:rPr lang="en-GB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GB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-r passphrase-rule1.rule -r passphrase-rule2.rule -O -w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ECFB70-3190-E2A2-B2A6-B10EF3201BE2}"/>
              </a:ext>
            </a:extLst>
          </p:cNvPr>
          <p:cNvSpPr txBox="1"/>
          <p:nvPr/>
        </p:nvSpPr>
        <p:spPr>
          <a:xfrm>
            <a:off x="359164" y="4894996"/>
            <a:ext cx="75654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latin typeface="Consolas" panose="020B0609020204030204" pitchFamily="49" charset="0"/>
              </a:rPr>
              <a:t>dc774decf8a82893d3d1ae97d804c742:the long way around</a:t>
            </a:r>
          </a:p>
          <a:p>
            <a:r>
              <a:rPr lang="en-GB" sz="1400">
                <a:latin typeface="Consolas" panose="020B0609020204030204" pitchFamily="49" charset="0"/>
              </a:rPr>
              <a:t>9cc2ae8a1ba7a93da39b46fc1019c481:correct horse battery staple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10646-C4CD-D460-86BE-9447CB6B44A5}"/>
              </a:ext>
            </a:extLst>
          </p:cNvPr>
          <p:cNvSpPr/>
          <p:nvPr/>
        </p:nvSpPr>
        <p:spPr>
          <a:xfrm>
            <a:off x="3598459" y="3107140"/>
            <a:ext cx="677838" cy="2456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B602AC-2DFA-AA1B-C5F8-4E1E822C2C8E}"/>
              </a:ext>
            </a:extLst>
          </p:cNvPr>
          <p:cNvSpPr/>
          <p:nvPr/>
        </p:nvSpPr>
        <p:spPr>
          <a:xfrm>
            <a:off x="1821750" y="3870958"/>
            <a:ext cx="894154" cy="2138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2" descr="hashcat | Kali Linux Tools">
            <a:extLst>
              <a:ext uri="{FF2B5EF4-FFF2-40B4-BE49-F238E27FC236}">
                <a16:creationId xmlns:a16="http://schemas.microsoft.com/office/drawing/2014/main" id="{E7F09150-968B-95B0-5B7E-8C02409BC4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617" t="4628" r="20707" b="5369"/>
          <a:stretch/>
        </p:blipFill>
        <p:spPr bwMode="auto">
          <a:xfrm>
            <a:off x="11104427" y="337379"/>
            <a:ext cx="767289" cy="121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0F230D-92BB-EB02-D8FD-CD94F275B484}"/>
              </a:ext>
            </a:extLst>
          </p:cNvPr>
          <p:cNvSpPr txBox="1"/>
          <p:nvPr/>
        </p:nvSpPr>
        <p:spPr>
          <a:xfrm>
            <a:off x="10958083" y="1523048"/>
            <a:ext cx="105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err="1">
                <a:latin typeface="Neusa Next Pro Condensed" pitchFamily="2" charset="77"/>
              </a:rPr>
              <a:t>Hashcat</a:t>
            </a:r>
            <a:endParaRPr lang="en-GB">
              <a:latin typeface="Neusa Next Pro Condensed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925BE-58A8-9BE4-9893-4F78778CDA3C}"/>
              </a:ext>
            </a:extLst>
          </p:cNvPr>
          <p:cNvSpPr txBox="1"/>
          <p:nvPr/>
        </p:nvSpPr>
        <p:spPr>
          <a:xfrm>
            <a:off x="359165" y="5697636"/>
            <a:ext cx="6265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>
                <a:latin typeface="Neusa Next Pro Condensed" pitchFamily="2" charset="77"/>
              </a:rPr>
              <a:t>‘apple fish pen’ not found</a:t>
            </a:r>
          </a:p>
        </p:txBody>
      </p:sp>
    </p:spTree>
    <p:extLst>
      <p:ext uri="{BB962C8B-B14F-4D97-AF65-F5344CB8AC3E}">
        <p14:creationId xmlns:p14="http://schemas.microsoft.com/office/powerpoint/2010/main" val="15962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 animBg="1"/>
      <p:bldP spid="10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08048E-CCB3-4BC0-BCED-090BDD4C1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effectLst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18EA0E-8BD1-4960-866E-D7DB05E84C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5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9548" y="136525"/>
            <a:ext cx="853750" cy="758825"/>
          </a:xfrm>
          <a:prstGeom prst="rect">
            <a:avLst/>
          </a:prstGeom>
          <a:noFill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354A28-95A1-41FF-9524-A76AB7677C25}"/>
              </a:ext>
            </a:extLst>
          </p:cNvPr>
          <p:cNvSpPr/>
          <p:nvPr/>
        </p:nvSpPr>
        <p:spPr>
          <a:xfrm>
            <a:off x="5208933" y="5558106"/>
            <a:ext cx="6703667" cy="1015663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>
            <a:spAutoFit/>
          </a:bodyPr>
          <a:lstStyle/>
          <a:p>
            <a:r>
              <a:rPr lang="en-GB" sz="6000">
                <a:solidFill>
                  <a:srgbClr val="FFFFFF"/>
                </a:solidFill>
                <a:latin typeface="Segoe UI Light" panose="020B0502040204020203" pitchFamily="34" charset="0"/>
                <a:ea typeface="Apple SD Gothic Neo Thin" panose="02000300000000000000" pitchFamily="2" charset="-127"/>
                <a:cs typeface="Segoe UI Light" panose="020B0502040204020203" pitchFamily="34" charset="0"/>
              </a:rPr>
              <a:t>The Pareto Principle</a:t>
            </a:r>
            <a:endParaRPr lang="en-GB" sz="6000">
              <a:solidFill>
                <a:srgbClr val="FFFFFF"/>
              </a:solidFill>
              <a:effectLst/>
              <a:latin typeface="Segoe UI Light" panose="020B0502040204020203" pitchFamily="34" charset="0"/>
              <a:ea typeface="Apple SD Gothic Neo Thin" panose="02000300000000000000" pitchFamily="2" charset="-127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C030A-328C-4DCF-85C7-70841829AD7F}"/>
              </a:ext>
            </a:extLst>
          </p:cNvPr>
          <p:cNvSpPr txBox="1"/>
          <p:nvPr/>
        </p:nvSpPr>
        <p:spPr>
          <a:xfrm>
            <a:off x="1947966" y="1262843"/>
            <a:ext cx="8808934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bg1"/>
                </a:solidFill>
                <a:latin typeface="Neusa Next Pro Condensed" pitchFamily="2" charset="77"/>
                <a:cs typeface="Arial" panose="020B0604020202020204" pitchFamily="34" charset="0"/>
              </a:rPr>
              <a:t>Solar flare intensities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37C3A-7998-42EA-89F4-D7E1158FEC75}"/>
              </a:ext>
            </a:extLst>
          </p:cNvPr>
          <p:cNvSpPr txBox="1"/>
          <p:nvPr/>
        </p:nvSpPr>
        <p:spPr>
          <a:xfrm>
            <a:off x="1947966" y="1786063"/>
            <a:ext cx="8808934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bg1"/>
                </a:solidFill>
                <a:latin typeface="Neusa Next Pro Condensed" pitchFamily="2" charset="77"/>
                <a:cs typeface="Arial" panose="020B0604020202020204" pitchFamily="34" charset="0"/>
              </a:rPr>
              <a:t>Amount of traffic to websites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26C94-CFED-404F-A382-6C891436F5E6}"/>
              </a:ext>
            </a:extLst>
          </p:cNvPr>
          <p:cNvSpPr txBox="1"/>
          <p:nvPr/>
        </p:nvSpPr>
        <p:spPr>
          <a:xfrm>
            <a:off x="1947966" y="2309283"/>
            <a:ext cx="8808934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bg1"/>
                </a:solidFill>
                <a:latin typeface="Neusa Next Pro Condensed" pitchFamily="2" charset="77"/>
                <a:cs typeface="Arial" panose="020B0604020202020204" pitchFamily="34" charset="0"/>
              </a:rPr>
              <a:t>Earthquake magnitudes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CC619-D68B-4A66-AAA1-51C1CA9073C7}"/>
              </a:ext>
            </a:extLst>
          </p:cNvPr>
          <p:cNvSpPr txBox="1"/>
          <p:nvPr/>
        </p:nvSpPr>
        <p:spPr>
          <a:xfrm>
            <a:off x="1947966" y="2832503"/>
            <a:ext cx="8808934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bg1"/>
                </a:solidFill>
                <a:latin typeface="Neusa Next Pro Condensed" pitchFamily="2" charset="77"/>
                <a:cs typeface="Arial" panose="020B0604020202020204" pitchFamily="34" charset="0"/>
              </a:rPr>
              <a:t>Rate at which we forget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77B96-35C3-4054-8908-229182F30230}"/>
              </a:ext>
            </a:extLst>
          </p:cNvPr>
          <p:cNvSpPr txBox="1"/>
          <p:nvPr/>
        </p:nvSpPr>
        <p:spPr>
          <a:xfrm>
            <a:off x="1947966" y="3355723"/>
            <a:ext cx="8808934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800">
                <a:solidFill>
                  <a:schemeClr val="bg1"/>
                </a:solidFill>
                <a:latin typeface="Neusa Next Pro Condensed" pitchFamily="2" charset="77"/>
                <a:cs typeface="Arial" panose="020B0604020202020204" pitchFamily="34" charset="0"/>
              </a:rPr>
              <a:t>20% of patients take up 80% of healthcare resources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E09F1D-41BB-4230-B6C5-4D7289158E3B}"/>
              </a:ext>
            </a:extLst>
          </p:cNvPr>
          <p:cNvSpPr txBox="1"/>
          <p:nvPr/>
        </p:nvSpPr>
        <p:spPr>
          <a:xfrm>
            <a:off x="1947965" y="3878943"/>
            <a:ext cx="8808933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800">
                <a:solidFill>
                  <a:schemeClr val="bg1"/>
                </a:solidFill>
                <a:latin typeface="Neusa Next Pro Condensed" pitchFamily="2" charset="77"/>
                <a:cs typeface="Arial" panose="020B0604020202020204" pitchFamily="34" charset="0"/>
              </a:rPr>
              <a:t>80% of Microsoft crashes caused by 20% of the bugs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C037EC-9BAC-4DA4-A6F7-8946610BB98C}"/>
              </a:ext>
            </a:extLst>
          </p:cNvPr>
          <p:cNvSpPr txBox="1"/>
          <p:nvPr/>
        </p:nvSpPr>
        <p:spPr>
          <a:xfrm>
            <a:off x="1947966" y="4402163"/>
            <a:ext cx="8808934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800">
                <a:solidFill>
                  <a:schemeClr val="bg1"/>
                </a:solidFill>
                <a:latin typeface="Neusa Next Pro Condensed" pitchFamily="2" charset="77"/>
                <a:cs typeface="Arial" panose="020B0604020202020204" pitchFamily="34" charset="0"/>
              </a:rPr>
              <a:t>Even linked to Covid-19 transmission</a:t>
            </a:r>
          </a:p>
        </p:txBody>
      </p:sp>
    </p:spTree>
    <p:extLst>
      <p:ext uri="{BB962C8B-B14F-4D97-AF65-F5344CB8AC3E}">
        <p14:creationId xmlns:p14="http://schemas.microsoft.com/office/powerpoint/2010/main" val="167984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8B314-6E5C-8114-8F4E-6B08165C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 ExtraBold" panose="00000900000000000000" pitchFamily="2" charset="0"/>
                <a:cs typeface="Poppins ExtraBold" panose="00000900000000000000" pitchFamily="2" charset="0"/>
              </a:rPr>
              <a:t>Passphrase Cracking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5DAF73-3A1A-C8C8-6EC9-6BA4667B1345}"/>
              </a:ext>
            </a:extLst>
          </p:cNvPr>
          <p:cNvSpPr txBox="1"/>
          <p:nvPr/>
        </p:nvSpPr>
        <p:spPr>
          <a:xfrm>
            <a:off x="259080" y="6269623"/>
            <a:ext cx="3480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solidFill>
                  <a:schemeClr val="bg2">
                    <a:lumMod val="75000"/>
                  </a:schemeClr>
                </a:solidFill>
                <a:latin typeface="Neusa Next Pro Condensed" pitchFamily="2" charset="77"/>
              </a:rPr>
              <a:t>https://github.com/hashcat/princeprocessor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2998DA-46B0-A987-E6A2-2C8BBB819D0D}"/>
              </a:ext>
            </a:extLst>
          </p:cNvPr>
          <p:cNvSpPr txBox="1"/>
          <p:nvPr/>
        </p:nvSpPr>
        <p:spPr>
          <a:xfrm>
            <a:off x="441050" y="2626802"/>
            <a:ext cx="1351356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tabLst>
                <a:tab pos="987425" algn="l"/>
              </a:tabLst>
            </a:pPr>
            <a:r>
              <a:rPr lang="en-GB">
                <a:latin typeface="Neusa Next Pro Condensed" pitchFamily="2" charset="77"/>
              </a:rPr>
              <a:t>a</a:t>
            </a:r>
            <a:br>
              <a:rPr lang="en-GB">
                <a:latin typeface="Neusa Next Pro Condensed" pitchFamily="2" charset="77"/>
              </a:rPr>
            </a:br>
            <a:r>
              <a:rPr lang="en-GB">
                <a:latin typeface="Neusa Next Pro Condensed" pitchFamily="2" charset="77"/>
              </a:rPr>
              <a:t>b</a:t>
            </a:r>
            <a:br>
              <a:rPr lang="en-GB">
                <a:latin typeface="Neusa Next Pro Condensed" pitchFamily="2" charset="77"/>
              </a:rPr>
            </a:br>
            <a:r>
              <a:rPr lang="en-GB">
                <a:latin typeface="Neusa Next Pro Condensed" pitchFamily="2" charset="77"/>
              </a:rPr>
              <a:t>cc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0E8A0F-FFC2-9ED4-F0C0-5DDE428F51C5}"/>
              </a:ext>
            </a:extLst>
          </p:cNvPr>
          <p:cNvSpPr txBox="1"/>
          <p:nvPr/>
        </p:nvSpPr>
        <p:spPr>
          <a:xfrm>
            <a:off x="8744908" y="2626802"/>
            <a:ext cx="2669170" cy="286232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tabLst>
                <a:tab pos="1255713" algn="l"/>
              </a:tabLst>
            </a:pPr>
            <a:r>
              <a:rPr lang="en-GB" err="1">
                <a:latin typeface="Neusa Next Pro Condensed" pitchFamily="2" charset="77"/>
              </a:rPr>
              <a:t>HorseHorseCorrectBattery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HorseHorseBatteryBattery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HorseCorrectCorrectHorse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HorseBatteryCorrectHorse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HorseCorrectBatteryHorse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HorseBatteryBatteryHorse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CorrectCorrectHorseHorse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BatteryCorrectHorseHorse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CorrectBatteryHorseHorse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BatteryBatteryHorseHorse</a:t>
            </a:r>
            <a:endParaRPr lang="en-GB">
              <a:latin typeface="Neusa Next Pro Condensed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FF0692-1F62-22FE-2F36-3ECC8471ABD6}"/>
              </a:ext>
            </a:extLst>
          </p:cNvPr>
          <p:cNvSpPr txBox="1"/>
          <p:nvPr/>
        </p:nvSpPr>
        <p:spPr>
          <a:xfrm>
            <a:off x="259080" y="1095922"/>
            <a:ext cx="1026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err="1">
                <a:solidFill>
                  <a:schemeClr val="bg2">
                    <a:lumMod val="75000"/>
                  </a:schemeClr>
                </a:solidFill>
                <a:latin typeface="Neusa Next Pro Condensed" pitchFamily="2" charset="77"/>
              </a:rPr>
              <a:t>PRobability</a:t>
            </a:r>
            <a:r>
              <a:rPr lang="en-GB">
                <a:solidFill>
                  <a:schemeClr val="bg2">
                    <a:lumMod val="75000"/>
                  </a:schemeClr>
                </a:solidFill>
                <a:latin typeface="Neusa Next Pro Condensed" pitchFamily="2" charset="77"/>
              </a:rPr>
              <a:t> </a:t>
            </a:r>
            <a:r>
              <a:rPr lang="en-GB" err="1">
                <a:solidFill>
                  <a:schemeClr val="bg2">
                    <a:lumMod val="75000"/>
                  </a:schemeClr>
                </a:solidFill>
                <a:latin typeface="Neusa Next Pro Condensed" pitchFamily="2" charset="77"/>
              </a:rPr>
              <a:t>INfinite</a:t>
            </a:r>
            <a:r>
              <a:rPr lang="en-GB">
                <a:solidFill>
                  <a:schemeClr val="bg2">
                    <a:lumMod val="75000"/>
                  </a:schemeClr>
                </a:solidFill>
                <a:latin typeface="Neusa Next Pro Condensed" pitchFamily="2" charset="77"/>
              </a:rPr>
              <a:t> Chained Elements (PRINCE)</a:t>
            </a:r>
          </a:p>
        </p:txBody>
      </p:sp>
      <p:pic>
        <p:nvPicPr>
          <p:cNvPr id="22" name="Picture 2" descr="hashcat | Kali Linux Tools">
            <a:extLst>
              <a:ext uri="{FF2B5EF4-FFF2-40B4-BE49-F238E27FC236}">
                <a16:creationId xmlns:a16="http://schemas.microsoft.com/office/drawing/2014/main" id="{CCDECCE6-E7C2-21B6-F155-C5BF69B25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617" t="4628" r="20707" b="5369"/>
          <a:stretch/>
        </p:blipFill>
        <p:spPr bwMode="auto">
          <a:xfrm>
            <a:off x="11104427" y="337379"/>
            <a:ext cx="767289" cy="121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3E92E99-76F6-121F-5B4E-FF7031464F2E}"/>
              </a:ext>
            </a:extLst>
          </p:cNvPr>
          <p:cNvSpPr txBox="1"/>
          <p:nvPr/>
        </p:nvSpPr>
        <p:spPr>
          <a:xfrm>
            <a:off x="10958083" y="1523048"/>
            <a:ext cx="105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err="1">
                <a:latin typeface="Neusa Next Pro Condensed" pitchFamily="2" charset="77"/>
              </a:rPr>
              <a:t>Hashcat</a:t>
            </a:r>
            <a:endParaRPr lang="en-GB">
              <a:latin typeface="Neusa Next Pro Condensed" pitchFamily="2" charset="7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850B27-EB8A-E060-5B81-335177BB31BD}"/>
              </a:ext>
            </a:extLst>
          </p:cNvPr>
          <p:cNvSpPr txBox="1"/>
          <p:nvPr/>
        </p:nvSpPr>
        <p:spPr>
          <a:xfrm>
            <a:off x="7088841" y="2626802"/>
            <a:ext cx="1351356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tabLst>
                <a:tab pos="987425" algn="l"/>
              </a:tabLst>
            </a:pPr>
            <a:r>
              <a:rPr lang="en-GB">
                <a:latin typeface="Neusa Next Pro Condensed" pitchFamily="2" charset="77"/>
              </a:rPr>
              <a:t>Correct</a:t>
            </a:r>
            <a:br>
              <a:rPr lang="en-GB">
                <a:latin typeface="Neusa Next Pro Condensed" pitchFamily="2" charset="77"/>
              </a:rPr>
            </a:br>
            <a:r>
              <a:rPr lang="en-GB">
                <a:latin typeface="Neusa Next Pro Condensed" pitchFamily="2" charset="77"/>
              </a:rPr>
              <a:t>Horse</a:t>
            </a:r>
            <a:br>
              <a:rPr lang="en-GB">
                <a:latin typeface="Neusa Next Pro Condensed" pitchFamily="2" charset="77"/>
              </a:rPr>
            </a:br>
            <a:r>
              <a:rPr lang="en-GB">
                <a:latin typeface="Neusa Next Pro Condensed" pitchFamily="2" charset="77"/>
              </a:rPr>
              <a:t>Battery</a:t>
            </a:r>
            <a:br>
              <a:rPr lang="en-GB">
                <a:latin typeface="Neusa Next Pro Condensed" pitchFamily="2" charset="77"/>
              </a:rPr>
            </a:br>
            <a:r>
              <a:rPr lang="en-GB">
                <a:latin typeface="Neusa Next Pro Condensed" pitchFamily="2" charset="77"/>
              </a:rPr>
              <a:t>Staple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3B0A84-2713-101C-0ED7-5F83551ADCBF}"/>
              </a:ext>
            </a:extLst>
          </p:cNvPr>
          <p:cNvSpPr txBox="1"/>
          <p:nvPr/>
        </p:nvSpPr>
        <p:spPr>
          <a:xfrm>
            <a:off x="3637340" y="2626802"/>
            <a:ext cx="1780002" cy="23083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tabLst>
                <a:tab pos="1255713" algn="l"/>
              </a:tabLst>
            </a:pPr>
            <a:r>
              <a:rPr lang="en-GB">
                <a:latin typeface="Neusa Next Pro Condensed" pitchFamily="2" charset="77"/>
              </a:rPr>
              <a:t>aa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ccb</a:t>
            </a:r>
            <a:br>
              <a:rPr lang="en-GB">
                <a:latin typeface="Neusa Next Pro Condensed" pitchFamily="2" charset="77"/>
              </a:rPr>
            </a:br>
            <a:r>
              <a:rPr lang="en-GB">
                <a:latin typeface="Neusa Next Pro Condensed" pitchFamily="2" charset="77"/>
              </a:rPr>
              <a:t>acca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ccbcc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aacccc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bcccccc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aacccccc</a:t>
            </a:r>
            <a:br>
              <a:rPr lang="en-GB">
                <a:latin typeface="Neusa Next Pro Condensed" pitchFamily="2" charset="77"/>
              </a:rPr>
            </a:br>
            <a:r>
              <a:rPr lang="en-GB">
                <a:latin typeface="Neusa Next Pro Condensed" pitchFamily="2" charset="77"/>
              </a:rPr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166A74-5F8F-8F95-CAE0-CBC280177D93}"/>
              </a:ext>
            </a:extLst>
          </p:cNvPr>
          <p:cNvSpPr txBox="1"/>
          <p:nvPr/>
        </p:nvSpPr>
        <p:spPr>
          <a:xfrm>
            <a:off x="5190953" y="2626802"/>
            <a:ext cx="1709021" cy="31393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tabLst>
                <a:tab pos="1255713" algn="l"/>
              </a:tabLst>
            </a:pPr>
            <a:r>
              <a:rPr lang="en-GB" err="1">
                <a:latin typeface="Neusa Next Pro Condensed" pitchFamily="2" charset="77"/>
              </a:rPr>
              <a:t>aaaabbbb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baaabbbb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abaabbbb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bbaabbbb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aababbbb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bababbbb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abbabbbb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bbbabbbb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aaabbbbb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baabbbbb</a:t>
            </a:r>
            <a:endParaRPr lang="en-GB">
              <a:latin typeface="Neusa Next Pro Condensed" pitchFamily="2" charset="77"/>
            </a:endParaRPr>
          </a:p>
          <a:p>
            <a:pPr>
              <a:tabLst>
                <a:tab pos="1255713" algn="l"/>
              </a:tabLst>
            </a:pPr>
            <a:r>
              <a:rPr lang="en-GB">
                <a:latin typeface="Neusa Next Pro Condensed" pitchFamily="2" charset="77"/>
              </a:rPr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00B8B6-04E1-859C-BC7D-78A9BBC8512B}"/>
              </a:ext>
            </a:extLst>
          </p:cNvPr>
          <p:cNvSpPr txBox="1"/>
          <p:nvPr/>
        </p:nvSpPr>
        <p:spPr>
          <a:xfrm>
            <a:off x="1857338" y="2626802"/>
            <a:ext cx="1780002" cy="34163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tabLst>
                <a:tab pos="1255713" algn="l"/>
              </a:tabLst>
            </a:pPr>
            <a:r>
              <a:rPr lang="en-GB">
                <a:latin typeface="Neusa Next Pro Condensed" pitchFamily="2" charset="77"/>
              </a:rPr>
              <a:t>a</a:t>
            </a:r>
            <a:br>
              <a:rPr lang="en-GB">
                <a:latin typeface="Neusa Next Pro Condensed" pitchFamily="2" charset="77"/>
              </a:rPr>
            </a:br>
            <a:r>
              <a:rPr lang="en-GB">
                <a:latin typeface="Neusa Next Pro Condensed" pitchFamily="2" charset="77"/>
              </a:rPr>
              <a:t>b</a:t>
            </a:r>
            <a:br>
              <a:rPr lang="en-GB">
                <a:latin typeface="Neusa Next Pro Condensed" pitchFamily="2" charset="77"/>
              </a:rPr>
            </a:br>
            <a:r>
              <a:rPr lang="en-GB">
                <a:latin typeface="Neusa Next Pro Condensed" pitchFamily="2" charset="77"/>
              </a:rPr>
              <a:t>cc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cca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cccc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ccacc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cccccc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acccccc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cccccccc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cccccccccc</a:t>
            </a:r>
            <a:br>
              <a:rPr lang="en-GB">
                <a:latin typeface="Neusa Next Pro Condensed" pitchFamily="2" charset="77"/>
              </a:rPr>
            </a:br>
            <a:r>
              <a:rPr lang="en-GB" err="1">
                <a:latin typeface="Neusa Next Pro Condensed" pitchFamily="2" charset="77"/>
              </a:rPr>
              <a:t>cccccccccccc</a:t>
            </a:r>
            <a:br>
              <a:rPr lang="en-GB">
                <a:latin typeface="Neusa Next Pro Condensed" pitchFamily="2" charset="77"/>
              </a:rPr>
            </a:br>
            <a:r>
              <a:rPr lang="en-GB">
                <a:latin typeface="Neusa Next Pro Condensed" pitchFamily="2" charset="77"/>
              </a:rPr>
              <a:t>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CBE666-66A3-C4FB-47D7-A0236F608CCE}"/>
              </a:ext>
            </a:extLst>
          </p:cNvPr>
          <p:cNvGrpSpPr/>
          <p:nvPr/>
        </p:nvGrpSpPr>
        <p:grpSpPr>
          <a:xfrm>
            <a:off x="1268693" y="2919706"/>
            <a:ext cx="154223" cy="307260"/>
            <a:chOff x="2616200" y="1892380"/>
            <a:chExt cx="914400" cy="182177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063461D-5B2C-E770-FA50-0EAE86F98E74}"/>
                </a:ext>
              </a:extLst>
            </p:cNvPr>
            <p:cNvCxnSpPr/>
            <p:nvPr/>
          </p:nvCxnSpPr>
          <p:spPr>
            <a:xfrm>
              <a:off x="2616200" y="1892380"/>
              <a:ext cx="914400" cy="91440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B029BE-32B1-104B-FB7F-E618D27BD294}"/>
                </a:ext>
              </a:extLst>
            </p:cNvPr>
            <p:cNvCxnSpPr/>
            <p:nvPr/>
          </p:nvCxnSpPr>
          <p:spPr>
            <a:xfrm rot="5400000">
              <a:off x="2616200" y="2799751"/>
              <a:ext cx="914400" cy="914400"/>
            </a:xfrm>
            <a:prstGeom prst="line">
              <a:avLst/>
            </a:prstGeom>
            <a:ln w="381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DFEBA82-085A-B8F4-B836-2B2351AB5CD1}"/>
              </a:ext>
            </a:extLst>
          </p:cNvPr>
          <p:cNvGrpSpPr/>
          <p:nvPr/>
        </p:nvGrpSpPr>
        <p:grpSpPr>
          <a:xfrm>
            <a:off x="8285974" y="2919706"/>
            <a:ext cx="154223" cy="307260"/>
            <a:chOff x="2616200" y="1892380"/>
            <a:chExt cx="914400" cy="182177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7E4D124-A559-A53D-D5FE-C2B726034B64}"/>
                </a:ext>
              </a:extLst>
            </p:cNvPr>
            <p:cNvCxnSpPr/>
            <p:nvPr/>
          </p:nvCxnSpPr>
          <p:spPr>
            <a:xfrm>
              <a:off x="2616200" y="1892380"/>
              <a:ext cx="914400" cy="91440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AE360B-BF5A-DA8D-8CF5-EE1E609A8E36}"/>
                </a:ext>
              </a:extLst>
            </p:cNvPr>
            <p:cNvCxnSpPr/>
            <p:nvPr/>
          </p:nvCxnSpPr>
          <p:spPr>
            <a:xfrm rot="5400000">
              <a:off x="2616200" y="2799751"/>
              <a:ext cx="914400" cy="914400"/>
            </a:xfrm>
            <a:prstGeom prst="line">
              <a:avLst/>
            </a:prstGeom>
            <a:ln w="381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5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3" grpId="0"/>
      <p:bldP spid="34" grpId="0"/>
      <p:bldP spid="35" grpId="0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8B314-6E5C-8114-8F4E-6B08165C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 ExtraBold" panose="00000900000000000000" pitchFamily="2" charset="0"/>
                <a:cs typeface="Poppins ExtraBold" panose="00000900000000000000" pitchFamily="2" charset="0"/>
              </a:rPr>
              <a:t>Passphrase Cracking</a:t>
            </a:r>
          </a:p>
        </p:txBody>
      </p:sp>
      <p:pic>
        <p:nvPicPr>
          <p:cNvPr id="1026" name="Picture 2" descr="hashcat | Kali Linux Tools">
            <a:extLst>
              <a:ext uri="{FF2B5EF4-FFF2-40B4-BE49-F238E27FC236}">
                <a16:creationId xmlns:a16="http://schemas.microsoft.com/office/drawing/2014/main" id="{F69BBE88-17D2-5781-BA75-55498D352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617" t="4628" r="20707" b="5369"/>
          <a:stretch/>
        </p:blipFill>
        <p:spPr bwMode="auto">
          <a:xfrm>
            <a:off x="11104427" y="337379"/>
            <a:ext cx="767289" cy="121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10C5A8-F26E-85D7-0F78-F0B4C8584979}"/>
              </a:ext>
            </a:extLst>
          </p:cNvPr>
          <p:cNvSpPr txBox="1"/>
          <p:nvPr/>
        </p:nvSpPr>
        <p:spPr>
          <a:xfrm>
            <a:off x="10958083" y="1523048"/>
            <a:ext cx="105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err="1">
                <a:latin typeface="Neusa Next Pro Condensed" pitchFamily="2" charset="77"/>
              </a:rPr>
              <a:t>Hashcat</a:t>
            </a:r>
            <a:endParaRPr lang="en-GB">
              <a:latin typeface="Neusa Next Pro Condensed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67DAA-7458-076C-750E-CD6E80FD8AAE}"/>
              </a:ext>
            </a:extLst>
          </p:cNvPr>
          <p:cNvSpPr txBox="1"/>
          <p:nvPr/>
        </p:nvSpPr>
        <p:spPr>
          <a:xfrm>
            <a:off x="259080" y="1095922"/>
            <a:ext cx="1026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err="1">
                <a:solidFill>
                  <a:schemeClr val="bg2">
                    <a:lumMod val="75000"/>
                  </a:schemeClr>
                </a:solidFill>
                <a:latin typeface="Neusa Next Pro Condensed" pitchFamily="2" charset="77"/>
              </a:rPr>
              <a:t>PRobability</a:t>
            </a:r>
            <a:r>
              <a:rPr lang="en-GB">
                <a:solidFill>
                  <a:schemeClr val="bg2">
                    <a:lumMod val="75000"/>
                  </a:schemeClr>
                </a:solidFill>
                <a:latin typeface="Neusa Next Pro Condensed" pitchFamily="2" charset="77"/>
              </a:rPr>
              <a:t> </a:t>
            </a:r>
            <a:r>
              <a:rPr lang="en-GB" err="1">
                <a:solidFill>
                  <a:schemeClr val="bg2">
                    <a:lumMod val="75000"/>
                  </a:schemeClr>
                </a:solidFill>
                <a:latin typeface="Neusa Next Pro Condensed" pitchFamily="2" charset="77"/>
              </a:rPr>
              <a:t>INfinite</a:t>
            </a:r>
            <a:r>
              <a:rPr lang="en-GB">
                <a:solidFill>
                  <a:schemeClr val="bg2">
                    <a:lumMod val="75000"/>
                  </a:schemeClr>
                </a:solidFill>
                <a:latin typeface="Neusa Next Pro Condensed" pitchFamily="2" charset="77"/>
              </a:rPr>
              <a:t> Chained Elements (PRINCE)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5BBC328-F67A-6741-2614-E506EFCA69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8913" y="2296829"/>
            <a:ext cx="5181600" cy="34652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AA2A8F-9FCD-35AC-E128-8D6F1976A6BF}"/>
              </a:ext>
            </a:extLst>
          </p:cNvPr>
          <p:cNvSpPr txBox="1"/>
          <p:nvPr/>
        </p:nvSpPr>
        <p:spPr>
          <a:xfrm>
            <a:off x="259080" y="6269623"/>
            <a:ext cx="5718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solidFill>
                  <a:schemeClr val="bg2">
                    <a:lumMod val="75000"/>
                  </a:schemeClr>
                </a:solidFill>
                <a:latin typeface="Neusa Next Pro Condensed" pitchFamily="2" charset="77"/>
              </a:rPr>
              <a:t>https://reusablesec.blogspot.com/2014/12/tool-deep-dive-prince.html</a:t>
            </a:r>
          </a:p>
        </p:txBody>
      </p:sp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6C39280F-8375-F451-0FF0-0C3BC4D66C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216" y="2296829"/>
            <a:ext cx="5236191" cy="34652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AC4A53-015D-8DB5-A30D-19377353E03E}"/>
              </a:ext>
            </a:extLst>
          </p:cNvPr>
          <p:cNvSpPr txBox="1"/>
          <p:nvPr/>
        </p:nvSpPr>
        <p:spPr>
          <a:xfrm>
            <a:off x="636668" y="5837190"/>
            <a:ext cx="3521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latin typeface="Neusa Next Pro Condensed" pitchFamily="2" charset="77"/>
              </a:rPr>
              <a:t>Using </a:t>
            </a:r>
            <a:r>
              <a:rPr lang="en-GB" sz="1400" err="1">
                <a:latin typeface="Neusa Next Pro Condensed" pitchFamily="2" charset="77"/>
              </a:rPr>
              <a:t>RockYou</a:t>
            </a:r>
            <a:r>
              <a:rPr lang="en-GB" sz="1400">
                <a:latin typeface="Neusa Next Pro Condensed" pitchFamily="2" charset="77"/>
              </a:rPr>
              <a:t> top 100,000 passwords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94EDA1-3808-9429-131A-5682FADDF6D2}"/>
              </a:ext>
            </a:extLst>
          </p:cNvPr>
          <p:cNvSpPr txBox="1"/>
          <p:nvPr/>
        </p:nvSpPr>
        <p:spPr>
          <a:xfrm>
            <a:off x="6259546" y="5837190"/>
            <a:ext cx="3521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latin typeface="Neusa Next Pro Condensed" pitchFamily="2" charset="77"/>
              </a:rPr>
              <a:t>Using </a:t>
            </a:r>
            <a:r>
              <a:rPr lang="en-GB" sz="1400" err="1">
                <a:latin typeface="Neusa Next Pro Condensed" pitchFamily="2" charset="77"/>
              </a:rPr>
              <a:t>RockYou</a:t>
            </a:r>
            <a:r>
              <a:rPr lang="en-GB" sz="1400">
                <a:latin typeface="Neusa Next Pro Condensed" pitchFamily="2" charset="77"/>
              </a:rPr>
              <a:t> full password list</a:t>
            </a:r>
          </a:p>
        </p:txBody>
      </p:sp>
    </p:spTree>
    <p:extLst>
      <p:ext uri="{BB962C8B-B14F-4D97-AF65-F5344CB8AC3E}">
        <p14:creationId xmlns:p14="http://schemas.microsoft.com/office/powerpoint/2010/main" val="361185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DE534-DD02-806D-39C0-DAA73551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Attacks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E98784-7F6C-5DAA-88A9-94F6CA5D5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8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0CB2D7-2D5C-7C4F-A938-429AA30A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485880" cy="1325563"/>
          </a:xfrm>
        </p:spPr>
        <p:txBody>
          <a:bodyPr/>
          <a:lstStyle/>
          <a:p>
            <a:r>
              <a:rPr lang="en-US"/>
              <a:t>2021 Credential Stuffing Report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DF22B3E-59C3-FA2B-0CD4-0CFD732EC3EF}"/>
              </a:ext>
            </a:extLst>
          </p:cNvPr>
          <p:cNvGraphicFramePr/>
          <p:nvPr/>
        </p:nvGraphicFramePr>
        <p:xfrm>
          <a:off x="2391282" y="1762360"/>
          <a:ext cx="4969638" cy="4430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4AAFCD4-7A65-2A45-20C4-208BE6F8890A}"/>
              </a:ext>
            </a:extLst>
          </p:cNvPr>
          <p:cNvSpPr txBox="1"/>
          <p:nvPr/>
        </p:nvSpPr>
        <p:spPr>
          <a:xfrm>
            <a:off x="2327910" y="3891831"/>
            <a:ext cx="1732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>
                <a:solidFill>
                  <a:schemeClr val="bg1"/>
                </a:solidFill>
                <a:latin typeface="Neusa Next Pro Condensed" pitchFamily="2" charset="77"/>
                <a:cs typeface="Poppins ExtraBold" panose="00000900000000000000" pitchFamily="2" charset="0"/>
              </a:rPr>
              <a:t>credentials used</a:t>
            </a:r>
          </a:p>
          <a:p>
            <a:pPr algn="r"/>
            <a:r>
              <a:rPr lang="en-GB" sz="1400">
                <a:solidFill>
                  <a:schemeClr val="bg1"/>
                </a:solidFill>
                <a:latin typeface="Neusa Next Pro Condensed" pitchFamily="2" charset="77"/>
                <a:cs typeface="Poppins ExtraBold" panose="00000900000000000000" pitchFamily="2" charset="0"/>
              </a:rPr>
              <a:t>12 months</a:t>
            </a:r>
          </a:p>
          <a:p>
            <a:pPr algn="r"/>
            <a:r>
              <a:rPr lang="en-GB" sz="1400">
                <a:solidFill>
                  <a:schemeClr val="bg1"/>
                </a:solidFill>
                <a:latin typeface="Neusa Next Pro Condensed" pitchFamily="2" charset="77"/>
                <a:cs typeface="Poppins ExtraBold" panose="00000900000000000000" pitchFamily="2" charset="0"/>
              </a:rPr>
              <a:t>4 sites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7E2C4-7D88-20BB-FFAA-69C88380ED41}"/>
              </a:ext>
            </a:extLst>
          </p:cNvPr>
          <p:cNvSpPr txBox="1"/>
          <p:nvPr/>
        </p:nvSpPr>
        <p:spPr>
          <a:xfrm>
            <a:off x="5613272" y="3891831"/>
            <a:ext cx="124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Neusa Next Pro Condensed" pitchFamily="2" charset="77"/>
                <a:cs typeface="Poppins ExtraBold" panose="00000900000000000000" pitchFamily="2" charset="0"/>
              </a:rPr>
              <a:t>30% found in </a:t>
            </a:r>
          </a:p>
          <a:p>
            <a:r>
              <a:rPr lang="en-GB" sz="1400">
                <a:solidFill>
                  <a:schemeClr val="bg1"/>
                </a:solidFill>
                <a:latin typeface="Neusa Next Pro Condensed" pitchFamily="2" charset="77"/>
                <a:cs typeface="Poppins ExtraBold" panose="00000900000000000000" pitchFamily="2" charset="0"/>
              </a:rPr>
              <a:t>Collection X</a:t>
            </a:r>
          </a:p>
        </p:txBody>
      </p:sp>
    </p:spTree>
    <p:extLst>
      <p:ext uri="{BB962C8B-B14F-4D97-AF65-F5344CB8AC3E}">
        <p14:creationId xmlns:p14="http://schemas.microsoft.com/office/powerpoint/2010/main" val="404784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0CB2D7-2D5C-7C4F-A938-429AA30A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485880" cy="1325563"/>
          </a:xfrm>
        </p:spPr>
        <p:txBody>
          <a:bodyPr/>
          <a:lstStyle/>
          <a:p>
            <a:r>
              <a:rPr lang="en-US"/>
              <a:t>2021 Credential Stuffing Report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DF22B3E-59C3-FA2B-0CD4-0CFD732EC3EF}"/>
              </a:ext>
            </a:extLst>
          </p:cNvPr>
          <p:cNvGraphicFramePr/>
          <p:nvPr/>
        </p:nvGraphicFramePr>
        <p:xfrm>
          <a:off x="2426842" y="1762360"/>
          <a:ext cx="6817360" cy="4430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4AAFCD4-7A65-2A45-20C4-208BE6F8890A}"/>
              </a:ext>
            </a:extLst>
          </p:cNvPr>
          <p:cNvSpPr txBox="1"/>
          <p:nvPr/>
        </p:nvSpPr>
        <p:spPr>
          <a:xfrm>
            <a:off x="2327910" y="3891831"/>
            <a:ext cx="1732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>
                <a:solidFill>
                  <a:schemeClr val="bg1"/>
                </a:solidFill>
                <a:latin typeface="Neusa Next Pro Condensed" pitchFamily="2" charset="77"/>
                <a:cs typeface="Poppins ExtraBold" panose="00000900000000000000" pitchFamily="2" charset="0"/>
              </a:rPr>
              <a:t>credentials used</a:t>
            </a:r>
          </a:p>
          <a:p>
            <a:pPr algn="r"/>
            <a:r>
              <a:rPr lang="en-GB" sz="1400">
                <a:solidFill>
                  <a:schemeClr val="bg1"/>
                </a:solidFill>
                <a:latin typeface="Neusa Next Pro Condensed" pitchFamily="2" charset="77"/>
                <a:cs typeface="Poppins ExtraBold" panose="00000900000000000000" pitchFamily="2" charset="0"/>
              </a:rPr>
              <a:t>12 months</a:t>
            </a:r>
          </a:p>
          <a:p>
            <a:pPr algn="r"/>
            <a:r>
              <a:rPr lang="en-GB" sz="1400">
                <a:solidFill>
                  <a:schemeClr val="bg1"/>
                </a:solidFill>
                <a:latin typeface="Neusa Next Pro Condensed" pitchFamily="2" charset="77"/>
                <a:cs typeface="Poppins ExtraBold" panose="00000900000000000000" pitchFamily="2" charset="0"/>
              </a:rPr>
              <a:t>4 sites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7E2C4-7D88-20BB-FFAA-69C88380ED41}"/>
              </a:ext>
            </a:extLst>
          </p:cNvPr>
          <p:cNvSpPr txBox="1"/>
          <p:nvPr/>
        </p:nvSpPr>
        <p:spPr>
          <a:xfrm>
            <a:off x="5613272" y="3891831"/>
            <a:ext cx="124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Neusa Next Pro Condensed" pitchFamily="2" charset="77"/>
                <a:cs typeface="Poppins ExtraBold" panose="00000900000000000000" pitchFamily="2" charset="0"/>
              </a:rPr>
              <a:t>30% found in </a:t>
            </a:r>
          </a:p>
          <a:p>
            <a:r>
              <a:rPr lang="en-GB" sz="1400">
                <a:solidFill>
                  <a:schemeClr val="bg1"/>
                </a:solidFill>
                <a:latin typeface="Neusa Next Pro Condensed" pitchFamily="2" charset="77"/>
                <a:cs typeface="Poppins ExtraBold" panose="00000900000000000000" pitchFamily="2" charset="0"/>
              </a:rPr>
              <a:t>Collection 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12B98F-20EA-A17D-4CD6-FA2CE49C4824}"/>
              </a:ext>
            </a:extLst>
          </p:cNvPr>
          <p:cNvGrpSpPr/>
          <p:nvPr/>
        </p:nvGrpSpPr>
        <p:grpSpPr>
          <a:xfrm>
            <a:off x="8710417" y="2272581"/>
            <a:ext cx="1242188" cy="3140224"/>
            <a:chOff x="8710417" y="2272581"/>
            <a:chExt cx="1242188" cy="31402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CE598E-66DC-D261-9A88-3DF42FAC837E}"/>
                </a:ext>
              </a:extLst>
            </p:cNvPr>
            <p:cNvSpPr txBox="1"/>
            <p:nvPr/>
          </p:nvSpPr>
          <p:spPr>
            <a:xfrm>
              <a:off x="8710417" y="2272581"/>
              <a:ext cx="1242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>
                  <a:latin typeface="Neusa Next Pro Condensed" pitchFamily="2" charset="77"/>
                  <a:cs typeface="Poppins ExtraBold" panose="00000900000000000000" pitchFamily="2" charset="0"/>
                </a:rPr>
                <a:t>Used by customers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C343F8-C61B-1A0B-C138-CBB15D3A7182}"/>
                </a:ext>
              </a:extLst>
            </p:cNvPr>
            <p:cNvSpPr txBox="1"/>
            <p:nvPr/>
          </p:nvSpPr>
          <p:spPr>
            <a:xfrm>
              <a:off x="8710417" y="4889585"/>
              <a:ext cx="1242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>
                  <a:latin typeface="Neusa Next Pro Condensed" pitchFamily="2" charset="77"/>
                  <a:cs typeface="Poppins ExtraBold" panose="00000900000000000000" pitchFamily="2" charset="0"/>
                </a:rPr>
                <a:t>Used by attackers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1C29E2-5FBA-1167-C0D2-9B9A7189B9D0}"/>
                </a:ext>
              </a:extLst>
            </p:cNvPr>
            <p:cNvSpPr txBox="1"/>
            <p:nvPr/>
          </p:nvSpPr>
          <p:spPr>
            <a:xfrm>
              <a:off x="8710417" y="4051653"/>
              <a:ext cx="1242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>
                  <a:latin typeface="Neusa Next Pro Condensed" pitchFamily="2" charset="77"/>
                  <a:cs typeface="Poppins ExtraBold" panose="00000900000000000000" pitchFamily="2" charset="0"/>
                </a:rPr>
                <a:t>Used by both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32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71710B-0174-4A10-9904-9A95A1DA9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25" name="image17.png">
            <a:extLst>
              <a:ext uri="{FF2B5EF4-FFF2-40B4-BE49-F238E27FC236}">
                <a16:creationId xmlns:a16="http://schemas.microsoft.com/office/drawing/2014/main" id="{924391DB-FA68-45EC-979F-32C28F782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1543" y="1371748"/>
            <a:ext cx="7589563" cy="425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2F72D4-72D4-4B15-8ACB-1EDDA5036148}"/>
              </a:ext>
            </a:extLst>
          </p:cNvPr>
          <p:cNvSpPr txBox="1"/>
          <p:nvPr/>
        </p:nvSpPr>
        <p:spPr>
          <a:xfrm>
            <a:off x="437251" y="1415758"/>
            <a:ext cx="322719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Stage 1: “Slow and Quiet” 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Sophisticated threat actors operating in stealth mode -150 to -30 days before the public announcement.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Each credential used (on average) 20 times per day</a:t>
            </a:r>
            <a:r>
              <a:rPr kumimoji="0" lang="en-US" sz="14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.</a:t>
            </a:r>
            <a:endParaRPr kumimoji="0" lang="en-US" sz="140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Neusa Next Pro Condensed" pitchFamily="2" charset="77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A961F7-8178-E9A7-1C40-A88DEFCF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latin typeface="Poppins" panose="00000500000000000000" pitchFamily="2" charset="0"/>
                <a:cs typeface="Poppins" panose="00000500000000000000" pitchFamily="2" charset="0"/>
              </a:rPr>
              <a:t>Attacker Use of Stolen Credentials</a:t>
            </a: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55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71710B-0174-4A10-9904-9A95A1DA9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image8.png">
            <a:extLst>
              <a:ext uri="{FF2B5EF4-FFF2-40B4-BE49-F238E27FC236}">
                <a16:creationId xmlns:a16="http://schemas.microsoft.com/office/drawing/2014/main" id="{F131468C-D160-4139-80BB-FEB5275A274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031544" y="1383509"/>
            <a:ext cx="7589562" cy="4256965"/>
          </a:xfrm>
          <a:prstGeom prst="rect">
            <a:avLst/>
          </a:prstGeom>
          <a:ln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753616-323D-4F6D-9CB1-EE405B2386D6}"/>
              </a:ext>
            </a:extLst>
          </p:cNvPr>
          <p:cNvSpPr txBox="1"/>
          <p:nvPr/>
        </p:nvSpPr>
        <p:spPr>
          <a:xfrm>
            <a:off x="437251" y="2754021"/>
            <a:ext cx="337509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Stage 2: Ramp Up 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Creds become available on Darknet around ~30 days before public announcement.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Script kiddies join in on the attack and the use of creds ramps up to 70 times per day.</a:t>
            </a:r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Neusa Next Pro Condensed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1BC74-E6E0-4B33-AA54-B96FFD294C40}"/>
              </a:ext>
            </a:extLst>
          </p:cNvPr>
          <p:cNvSpPr txBox="1"/>
          <p:nvPr/>
        </p:nvSpPr>
        <p:spPr>
          <a:xfrm>
            <a:off x="437251" y="1415758"/>
            <a:ext cx="322719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Stage 1: “Slow and Quiet” 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Sophisticated threat actors operating in stealth mode -150 to -30 days before the public announcement.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Each credential used (on average) 20 times per day</a:t>
            </a:r>
            <a:r>
              <a:rPr kumimoji="0" lang="en-US" sz="11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.</a:t>
            </a:r>
            <a:endParaRPr kumimoji="0" lang="en-US" sz="110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Neusa Next Pro Condensed" pitchFamily="2" charset="77"/>
            </a:endParaRP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B96913CF-DFA2-AE5F-C863-584E23E0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latin typeface="Poppins" panose="00000500000000000000" pitchFamily="2" charset="0"/>
                <a:cs typeface="Poppins" panose="00000500000000000000" pitchFamily="2" charset="0"/>
              </a:rPr>
              <a:t>Attacker Use of Stolen Credentials</a:t>
            </a: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58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71710B-0174-4A10-9904-9A95A1DA9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53616-323D-4F6D-9CB1-EE405B2386D6}"/>
              </a:ext>
            </a:extLst>
          </p:cNvPr>
          <p:cNvSpPr txBox="1"/>
          <p:nvPr/>
        </p:nvSpPr>
        <p:spPr>
          <a:xfrm>
            <a:off x="437251" y="2754021"/>
            <a:ext cx="33750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Stage 2: Ramp Up 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Creds become available on Darknet around ~30 days before public announcement.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Use of creds ramp up to 70 times per day.</a:t>
            </a:r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Neusa Next Pro Condensed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1BC74-E6E0-4B33-AA54-B96FFD294C40}"/>
              </a:ext>
            </a:extLst>
          </p:cNvPr>
          <p:cNvSpPr txBox="1"/>
          <p:nvPr/>
        </p:nvSpPr>
        <p:spPr>
          <a:xfrm>
            <a:off x="437251" y="1415758"/>
            <a:ext cx="322719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Stage 1: “Slow and Quiet” 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Sophisticated threat actors operating in stealth mode -150 to -30 days before the public announcement.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Each credential used (on average) 20 times per day</a:t>
            </a:r>
            <a:r>
              <a:rPr kumimoji="0" lang="en-US" sz="11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.</a:t>
            </a:r>
            <a:endParaRPr kumimoji="0" lang="en-US" sz="110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Neusa Next Pro Condensed" pitchFamily="2" charset="77"/>
            </a:endParaRPr>
          </a:p>
        </p:txBody>
      </p:sp>
      <p:pic>
        <p:nvPicPr>
          <p:cNvPr id="11" name="image1.png">
            <a:extLst>
              <a:ext uri="{FF2B5EF4-FFF2-40B4-BE49-F238E27FC236}">
                <a16:creationId xmlns:a16="http://schemas.microsoft.com/office/drawing/2014/main" id="{B0C9F836-F4AD-4ACB-90E8-7287BED6318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022643" y="1383509"/>
            <a:ext cx="7589562" cy="4256965"/>
          </a:xfrm>
          <a:prstGeom prst="rect">
            <a:avLst/>
          </a:prstGeom>
          <a:ln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25D8F6-0A17-4370-B9AC-A4D9DEC75B03}"/>
              </a:ext>
            </a:extLst>
          </p:cNvPr>
          <p:cNvSpPr txBox="1"/>
          <p:nvPr/>
        </p:nvSpPr>
        <p:spPr>
          <a:xfrm>
            <a:off x="437251" y="3809818"/>
            <a:ext cx="337509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Stage 3: The Blitz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Credentials become public knowledge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Script Kiddies + N00bs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The first week is absolute chaos - each account attacked &gt;130 times per day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sa Next Pro Condensed" pitchFamily="2" charset="77"/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C82BE69-2771-528F-E343-7AF5D810E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63" y="196850"/>
            <a:ext cx="10515600" cy="1325563"/>
          </a:xfrm>
        </p:spPr>
        <p:txBody>
          <a:bodyPr/>
          <a:lstStyle/>
          <a:p>
            <a:r>
              <a:rPr lang="en-US" sz="4400">
                <a:latin typeface="Poppins" panose="00000500000000000000" pitchFamily="2" charset="0"/>
                <a:cs typeface="Poppins" panose="00000500000000000000" pitchFamily="2" charset="0"/>
              </a:rPr>
              <a:t>Attacker Use of Stolen Credentials</a:t>
            </a: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0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71710B-0174-4A10-9904-9A95A1DA9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53616-323D-4F6D-9CB1-EE405B2386D6}"/>
              </a:ext>
            </a:extLst>
          </p:cNvPr>
          <p:cNvSpPr txBox="1"/>
          <p:nvPr/>
        </p:nvSpPr>
        <p:spPr>
          <a:xfrm>
            <a:off x="437251" y="2754140"/>
            <a:ext cx="33750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Stage 2: Ramp Up 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Creds become available on Darknet around ~30 days before public announcement.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Use of creds ramp up to 70 times per day.</a:t>
            </a:r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Neusa Next Pro Condensed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1BC74-E6E0-4B33-AA54-B96FFD294C40}"/>
              </a:ext>
            </a:extLst>
          </p:cNvPr>
          <p:cNvSpPr txBox="1"/>
          <p:nvPr/>
        </p:nvSpPr>
        <p:spPr>
          <a:xfrm>
            <a:off x="437251" y="1415758"/>
            <a:ext cx="322719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Stage 1: “Slow and Quiet” 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Sophisticated threat actors operating in stealth mode -150 to -30 days before the public announcement.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Each credential used (on average) 20 times per day</a:t>
            </a:r>
            <a:r>
              <a:rPr kumimoji="0" lang="en-US" sz="11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.</a:t>
            </a:r>
            <a:endParaRPr kumimoji="0" lang="en-US" sz="110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Neusa Next Pro Condensed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5D8F6-0A17-4370-B9AC-A4D9DEC75B03}"/>
              </a:ext>
            </a:extLst>
          </p:cNvPr>
          <p:cNvSpPr txBox="1"/>
          <p:nvPr/>
        </p:nvSpPr>
        <p:spPr>
          <a:xfrm>
            <a:off x="437251" y="3812279"/>
            <a:ext cx="337509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Stage 3: The Blitz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Credentials become public knowledge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Script Kiddies + N00bs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The first week is absolute chaos - each account attacked &gt;130 times per day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Neusa Next Pro Condensed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8E40EE-CF9E-47D2-97E9-3F812D20EF5B}"/>
              </a:ext>
            </a:extLst>
          </p:cNvPr>
          <p:cNvSpPr txBox="1"/>
          <p:nvPr/>
        </p:nvSpPr>
        <p:spPr>
          <a:xfrm>
            <a:off x="443896" y="4917661"/>
            <a:ext cx="34739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Stage 4: Drop-Off / New Equilibrium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Neusa Next Pro Condensed" pitchFamily="2" charset="77"/>
                <a:ea typeface="Arial" panose="020B0604020202020204" pitchFamily="34" charset="0"/>
              </a:rPr>
              <a:t>Creds *should* be worthless at this point…</a:t>
            </a:r>
          </a:p>
          <a:p>
            <a:pPr marL="344488" marR="0" lvl="0" indent="-231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Neusa Next Pro Condensed" pitchFamily="2" charset="77"/>
              </a:rPr>
              <a:t>Consumer reuse and lack of change allows for attacker “repackaging” and long tail value </a:t>
            </a:r>
          </a:p>
        </p:txBody>
      </p:sp>
      <p:pic>
        <p:nvPicPr>
          <p:cNvPr id="15" name="image7.png">
            <a:extLst>
              <a:ext uri="{FF2B5EF4-FFF2-40B4-BE49-F238E27FC236}">
                <a16:creationId xmlns:a16="http://schemas.microsoft.com/office/drawing/2014/main" id="{0C9CF644-DD4A-4CCE-B553-020E218D37C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017473" y="1393872"/>
            <a:ext cx="7589562" cy="4246602"/>
          </a:xfrm>
          <a:prstGeom prst="rect">
            <a:avLst/>
          </a:prstGeom>
          <a:ln/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216519B0-1676-81FD-7AB1-59F850B01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63" y="196850"/>
            <a:ext cx="10515600" cy="1325563"/>
          </a:xfrm>
        </p:spPr>
        <p:txBody>
          <a:bodyPr/>
          <a:lstStyle/>
          <a:p>
            <a:r>
              <a:rPr lang="en-US" sz="4400">
                <a:latin typeface="Poppins" panose="00000500000000000000" pitchFamily="2" charset="0"/>
                <a:cs typeface="Poppins" panose="00000500000000000000" pitchFamily="2" charset="0"/>
              </a:rPr>
              <a:t>Attacker Use of Stolen Credentials</a:t>
            </a: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21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DE3DE8-C08F-211E-15DA-E20394B6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Customer Attack Story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304D7-393A-F28A-24D8-830EBE095D95}"/>
              </a:ext>
            </a:extLst>
          </p:cNvPr>
          <p:cNvSpPr txBox="1"/>
          <p:nvPr/>
        </p:nvSpPr>
        <p:spPr>
          <a:xfrm>
            <a:off x="607846" y="1647037"/>
            <a:ext cx="10976308" cy="3754874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>
                <a:latin typeface="Consolas" panose="020B0609020204030204" pitchFamily="49" charset="0"/>
              </a:rPr>
              <a:t>POST /</a:t>
            </a:r>
            <a:r>
              <a:rPr lang="en-GB" sz="1400" err="1">
                <a:latin typeface="Consolas" panose="020B0609020204030204" pitchFamily="49" charset="0"/>
              </a:rPr>
              <a:t>oauth</a:t>
            </a:r>
            <a:r>
              <a:rPr lang="en-GB" sz="1400">
                <a:latin typeface="Consolas" panose="020B0609020204030204" pitchFamily="49" charset="0"/>
              </a:rPr>
              <a:t>/oauth20/token HTTP/1.1</a:t>
            </a:r>
          </a:p>
          <a:p>
            <a:r>
              <a:rPr lang="en-GB" sz="1400">
                <a:latin typeface="Consolas" panose="020B0609020204030204" pitchFamily="49" charset="0"/>
              </a:rPr>
              <a:t>Host: api.victim.com</a:t>
            </a:r>
          </a:p>
          <a:p>
            <a:r>
              <a:rPr lang="en-GB" sz="1400">
                <a:latin typeface="Consolas" panose="020B0609020204030204" pitchFamily="49" charset="0"/>
              </a:rPr>
              <a:t>Connection: keep-alive</a:t>
            </a:r>
          </a:p>
          <a:p>
            <a:r>
              <a:rPr lang="en-GB" sz="1400">
                <a:latin typeface="Consolas" panose="020B0609020204030204" pitchFamily="49" charset="0"/>
              </a:rPr>
              <a:t>Accept-Encoding: </a:t>
            </a:r>
            <a:r>
              <a:rPr lang="en-GB" sz="1400" err="1">
                <a:latin typeface="Consolas" panose="020B0609020204030204" pitchFamily="49" charset="0"/>
              </a:rPr>
              <a:t>gzip,deflate</a:t>
            </a:r>
            <a:endParaRPr lang="en-GB" sz="1400">
              <a:latin typeface="Consolas" panose="020B0609020204030204" pitchFamily="49" charset="0"/>
            </a:endParaRPr>
          </a:p>
          <a:p>
            <a:r>
              <a:rPr lang="en-GB" sz="1400">
                <a:latin typeface="Consolas" panose="020B0609020204030204" pitchFamily="49" charset="0"/>
              </a:rPr>
              <a:t>Content-Type: application/x-www-form-</a:t>
            </a:r>
            <a:r>
              <a:rPr lang="en-GB" sz="1400" err="1">
                <a:latin typeface="Consolas" panose="020B0609020204030204" pitchFamily="49" charset="0"/>
              </a:rPr>
              <a:t>urlencoded</a:t>
            </a:r>
            <a:r>
              <a:rPr lang="en-GB" sz="1400">
                <a:latin typeface="Consolas" panose="020B0609020204030204" pitchFamily="49" charset="0"/>
              </a:rPr>
              <a:t>; charset=UTF-8</a:t>
            </a:r>
          </a:p>
          <a:p>
            <a:r>
              <a:rPr lang="en-GB" sz="1400">
                <a:latin typeface="Consolas" panose="020B0609020204030204" pitchFamily="49" charset="0"/>
              </a:rPr>
              <a:t>Content-Length: 162</a:t>
            </a:r>
          </a:p>
          <a:p>
            <a:r>
              <a:rPr lang="en-GB" sz="1400">
                <a:latin typeface="Consolas" panose="020B0609020204030204" pitchFamily="49" charset="0"/>
              </a:rPr>
              <a:t>User-Agent: Mozilla/5.0 (iPhone; CPU iPhone OS 13_2_3 like Mac OS X) </a:t>
            </a:r>
            <a:r>
              <a:rPr lang="en-GB" sz="1400" err="1">
                <a:latin typeface="Consolas" panose="020B0609020204030204" pitchFamily="49" charset="0"/>
              </a:rPr>
              <a:t>AppleWebKit</a:t>
            </a:r>
            <a:r>
              <a:rPr lang="en-GB" sz="1400">
                <a:latin typeface="Consolas" panose="020B0609020204030204" pitchFamily="49" charset="0"/>
              </a:rPr>
              <a:t>/605.1.15 (KHTML, like Gecko) </a:t>
            </a:r>
            <a:r>
              <a:rPr lang="en-GB" sz="1400" err="1">
                <a:latin typeface="Consolas" panose="020B0609020204030204" pitchFamily="49" charset="0"/>
              </a:rPr>
              <a:t>Verion</a:t>
            </a:r>
            <a:r>
              <a:rPr lang="en-GB" sz="1400">
                <a:latin typeface="Consolas" panose="020B0609020204030204" pitchFamily="49" charset="0"/>
              </a:rPr>
              <a:t>/13.0.3 Mobile/15E148 Safari/604.1</a:t>
            </a:r>
          </a:p>
          <a:p>
            <a:r>
              <a:rPr lang="en-GB" sz="1400">
                <a:latin typeface="Consolas" panose="020B0609020204030204" pitchFamily="49" charset="0"/>
              </a:rPr>
              <a:t>Pragma: no-cache</a:t>
            </a:r>
          </a:p>
          <a:p>
            <a:r>
              <a:rPr lang="en-GB" sz="1400">
                <a:latin typeface="Consolas" panose="020B0609020204030204" pitchFamily="49" charset="0"/>
              </a:rPr>
              <a:t>Accept: application/</a:t>
            </a:r>
            <a:r>
              <a:rPr lang="en-GB" sz="1400" err="1">
                <a:latin typeface="Consolas" panose="020B0609020204030204" pitchFamily="49" charset="0"/>
              </a:rPr>
              <a:t>json</a:t>
            </a:r>
            <a:r>
              <a:rPr lang="en-GB" sz="1400">
                <a:latin typeface="Consolas" panose="020B0609020204030204" pitchFamily="49" charset="0"/>
              </a:rPr>
              <a:t>, text/plain, */*</a:t>
            </a:r>
          </a:p>
          <a:p>
            <a:r>
              <a:rPr lang="en-GB" sz="1400">
                <a:latin typeface="Consolas" panose="020B0609020204030204" pitchFamily="49" charset="0"/>
              </a:rPr>
              <a:t>Origin: https://www.victim.com</a:t>
            </a:r>
          </a:p>
          <a:p>
            <a:r>
              <a:rPr lang="en-GB" sz="1400" err="1">
                <a:latin typeface="Consolas" panose="020B0609020204030204" pitchFamily="49" charset="0"/>
              </a:rPr>
              <a:t>Referer</a:t>
            </a:r>
            <a:r>
              <a:rPr lang="en-GB" sz="1400">
                <a:latin typeface="Consolas" panose="020B0609020204030204" pitchFamily="49" charset="0"/>
              </a:rPr>
              <a:t>: https://www.victim.com/</a:t>
            </a:r>
          </a:p>
          <a:p>
            <a:r>
              <a:rPr lang="en-GB" sz="1400">
                <a:latin typeface="Consolas" panose="020B0609020204030204" pitchFamily="49" charset="0"/>
              </a:rPr>
              <a:t>Authorization: </a:t>
            </a:r>
            <a:r>
              <a:rPr lang="en-GB" sz="1400" err="1">
                <a:latin typeface="Consolas" panose="020B0609020204030204" pitchFamily="49" charset="0"/>
              </a:rPr>
              <a:t>Atmostphere</a:t>
            </a:r>
            <a:r>
              <a:rPr lang="en-GB" sz="1400">
                <a:latin typeface="Consolas" panose="020B0609020204030204" pitchFamily="49" charset="0"/>
              </a:rPr>
              <a:t> </a:t>
            </a:r>
            <a:r>
              <a:rPr lang="en-GB" sz="1400" err="1">
                <a:latin typeface="Consolas" panose="020B0609020204030204" pitchFamily="49" charset="0"/>
              </a:rPr>
              <a:t>atmosphere_app_id</a:t>
            </a:r>
            <a:r>
              <a:rPr lang="en-GB" sz="1400">
                <a:latin typeface="Consolas" panose="020B0609020204030204" pitchFamily="49" charset="0"/>
              </a:rPr>
              <a:t>=victim-7d4QgmLER0p4PIz0oUeccI92</a:t>
            </a:r>
          </a:p>
          <a:p>
            <a:r>
              <a:rPr lang="en-GB" sz="1400">
                <a:latin typeface="Consolas" panose="020B0609020204030204" pitchFamily="49" charset="0"/>
              </a:rPr>
              <a:t>X-Forwarded-For: 1.2.3.4</a:t>
            </a:r>
          </a:p>
          <a:p>
            <a:endParaRPr lang="en-GB" sz="1400">
              <a:latin typeface="Consolas" panose="020B0609020204030204" pitchFamily="49" charset="0"/>
            </a:endParaRPr>
          </a:p>
          <a:p>
            <a:r>
              <a:rPr lang="en-GB" sz="1400" err="1">
                <a:latin typeface="Consolas" panose="020B0609020204030204" pitchFamily="49" charset="0"/>
              </a:rPr>
              <a:t>client_id</a:t>
            </a:r>
            <a:r>
              <a:rPr lang="en-GB" sz="1400">
                <a:latin typeface="Consolas" panose="020B0609020204030204" pitchFamily="49" charset="0"/>
              </a:rPr>
              <a:t>=victim-7d4QgmLER0p4PIz0oUeccI92&amp;client_secret=455b1c8d33a4f98903c1123c3264d5a908927065</a:t>
            </a:r>
            <a:br>
              <a:rPr lang="en-GB" sz="1400">
                <a:latin typeface="Consolas" panose="020B0609020204030204" pitchFamily="49" charset="0"/>
              </a:rPr>
            </a:br>
            <a:r>
              <a:rPr lang="en-GB" sz="1400">
                <a:latin typeface="Consolas" panose="020B0609020204030204" pitchFamily="49" charset="0"/>
              </a:rPr>
              <a:t>&amp;grant_type=password&amp;password=************&amp;username=asdf@gmail.com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65180C-CDF7-22AC-3A5F-04B8D43F4AB6}"/>
              </a:ext>
            </a:extLst>
          </p:cNvPr>
          <p:cNvSpPr txBox="1"/>
          <p:nvPr/>
        </p:nvSpPr>
        <p:spPr>
          <a:xfrm>
            <a:off x="314960" y="10867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  <a:latin typeface="Neusa Next Pro Condensed" pitchFamily="2" charset="77"/>
                <a:cs typeface="Poppins" panose="00000500000000000000" pitchFamily="2" charset="0"/>
              </a:rPr>
              <a:t>API Credential Stuffing</a:t>
            </a:r>
            <a:endParaRPr lang="en-GB">
              <a:solidFill>
                <a:schemeClr val="tx1">
                  <a:lumMod val="50000"/>
                  <a:lumOff val="50000"/>
                </a:schemeClr>
              </a:solidFill>
              <a:latin typeface="Neusa Next Pro Condense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085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D790E8E1-F662-4ABC-BCC0-3D1F957CC9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988" y="0"/>
            <a:ext cx="1220298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21999B-15E3-4598-9EF8-C3307EB74152}"/>
              </a:ext>
            </a:extLst>
          </p:cNvPr>
          <p:cNvSpPr/>
          <p:nvPr/>
        </p:nvSpPr>
        <p:spPr>
          <a:xfrm>
            <a:off x="300384" y="376506"/>
            <a:ext cx="3526549" cy="1015663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>
            <a:spAutoFit/>
          </a:bodyPr>
          <a:lstStyle/>
          <a:p>
            <a:r>
              <a:rPr lang="en-GB" sz="6000" err="1">
                <a:solidFill>
                  <a:srgbClr val="FFFFFF"/>
                </a:solidFill>
                <a:latin typeface="Segoe UI Light" panose="020B0502040204020203" pitchFamily="34" charset="0"/>
                <a:ea typeface="Apple SD Gothic Neo Thin" panose="02000300000000000000" pitchFamily="2" charset="-127"/>
                <a:cs typeface="Segoe UI Light" panose="020B0502040204020203" pitchFamily="34" charset="0"/>
              </a:rPr>
              <a:t>Zipf’s</a:t>
            </a:r>
            <a:r>
              <a:rPr lang="en-GB" sz="6000">
                <a:solidFill>
                  <a:srgbClr val="FFFFFF"/>
                </a:solidFill>
                <a:latin typeface="Segoe UI Light" panose="020B0502040204020203" pitchFamily="34" charset="0"/>
                <a:ea typeface="Apple SD Gothic Neo Thin" panose="02000300000000000000" pitchFamily="2" charset="-127"/>
                <a:cs typeface="Segoe UI Light" panose="020B0502040204020203" pitchFamily="34" charset="0"/>
              </a:rPr>
              <a:t> Law</a:t>
            </a:r>
            <a:endParaRPr lang="en-GB" sz="6000">
              <a:solidFill>
                <a:srgbClr val="FFFFFF"/>
              </a:solidFill>
              <a:effectLst/>
              <a:latin typeface="Segoe UI Light" panose="020B0502040204020203" pitchFamily="34" charset="0"/>
              <a:ea typeface="Apple SD Gothic Neo Thin" panose="02000300000000000000" pitchFamily="2" charset="-127"/>
              <a:cs typeface="Segoe UI 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4A88FD-F52F-4842-9237-932C419650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9548" y="136525"/>
            <a:ext cx="853750" cy="758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263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DE3DE8-C08F-211E-15DA-E20394B6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Customer Attack Story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304D7-393A-F28A-24D8-830EBE095D95}"/>
              </a:ext>
            </a:extLst>
          </p:cNvPr>
          <p:cNvSpPr txBox="1"/>
          <p:nvPr/>
        </p:nvSpPr>
        <p:spPr>
          <a:xfrm>
            <a:off x="607846" y="1647037"/>
            <a:ext cx="10976308" cy="3754874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>
                <a:latin typeface="Consolas" panose="020B0609020204030204" pitchFamily="49" charset="0"/>
              </a:rPr>
              <a:t>POST /</a:t>
            </a:r>
            <a:r>
              <a:rPr lang="en-GB" sz="1400" err="1">
                <a:latin typeface="Consolas" panose="020B0609020204030204" pitchFamily="49" charset="0"/>
              </a:rPr>
              <a:t>oauth</a:t>
            </a:r>
            <a:r>
              <a:rPr lang="en-GB" sz="1400">
                <a:latin typeface="Consolas" panose="020B0609020204030204" pitchFamily="49" charset="0"/>
              </a:rPr>
              <a:t>/oauth20/token HTTP/1.1</a:t>
            </a:r>
          </a:p>
          <a:p>
            <a:r>
              <a:rPr lang="en-GB" sz="1400">
                <a:latin typeface="Consolas" panose="020B0609020204030204" pitchFamily="49" charset="0"/>
              </a:rPr>
              <a:t>Host: api.victim.com</a:t>
            </a:r>
          </a:p>
          <a:p>
            <a:r>
              <a:rPr lang="en-GB" sz="14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Connection: keep-alive</a:t>
            </a:r>
          </a:p>
          <a:p>
            <a:r>
              <a:rPr lang="en-GB" sz="14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Accept-Encoding: </a:t>
            </a:r>
            <a:r>
              <a:rPr lang="en-GB" sz="140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gzip,deflate</a:t>
            </a:r>
            <a:endParaRPr lang="en-GB" sz="140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sz="14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Content-Type: application/x-www-form-</a:t>
            </a:r>
            <a:r>
              <a:rPr lang="en-GB" sz="140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urlencoded</a:t>
            </a:r>
            <a:r>
              <a:rPr lang="en-GB" sz="14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; charset=UTF-8</a:t>
            </a:r>
          </a:p>
          <a:p>
            <a:r>
              <a:rPr lang="en-GB" sz="14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Content-Length: 162</a:t>
            </a:r>
          </a:p>
          <a:p>
            <a:r>
              <a:rPr lang="en-GB" sz="1400">
                <a:latin typeface="Consolas" panose="020B0609020204030204" pitchFamily="49" charset="0"/>
              </a:rPr>
              <a:t>User-Agent: Mozilla/5.0 (iPhone; CPU iPhone OS 13_2_3 like Mac OS X) </a:t>
            </a:r>
            <a:r>
              <a:rPr lang="en-GB" sz="1400" err="1">
                <a:latin typeface="Consolas" panose="020B0609020204030204" pitchFamily="49" charset="0"/>
              </a:rPr>
              <a:t>AppleWebKit</a:t>
            </a:r>
            <a:r>
              <a:rPr lang="en-GB" sz="1400">
                <a:latin typeface="Consolas" panose="020B0609020204030204" pitchFamily="49" charset="0"/>
              </a:rPr>
              <a:t>/605.1.15 (KHTML, like Gecko) </a:t>
            </a:r>
            <a:r>
              <a:rPr lang="en-GB" sz="1400" err="1">
                <a:latin typeface="Consolas" panose="020B0609020204030204" pitchFamily="49" charset="0"/>
              </a:rPr>
              <a:t>Verion</a:t>
            </a:r>
            <a:r>
              <a:rPr lang="en-GB" sz="1400">
                <a:latin typeface="Consolas" panose="020B0609020204030204" pitchFamily="49" charset="0"/>
              </a:rPr>
              <a:t>/13.0.3 Mobile/15E148 Safari/604.1</a:t>
            </a:r>
          </a:p>
          <a:p>
            <a:r>
              <a:rPr lang="en-GB" sz="14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Pragma: no-cache</a:t>
            </a:r>
          </a:p>
          <a:p>
            <a:r>
              <a:rPr lang="en-GB" sz="14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Accept: application/</a:t>
            </a:r>
            <a:r>
              <a:rPr lang="en-GB" sz="140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json</a:t>
            </a:r>
            <a:r>
              <a:rPr lang="en-GB" sz="14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text/plain, */*</a:t>
            </a:r>
          </a:p>
          <a:p>
            <a:r>
              <a:rPr lang="en-GB" sz="14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Origin: https://www.victim.com</a:t>
            </a:r>
          </a:p>
          <a:p>
            <a:r>
              <a:rPr lang="en-GB" sz="140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Referer</a:t>
            </a:r>
            <a:r>
              <a:rPr lang="en-GB" sz="14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https://www.victim.com/</a:t>
            </a:r>
          </a:p>
          <a:p>
            <a:r>
              <a:rPr lang="en-GB" sz="1400">
                <a:latin typeface="Consolas" panose="020B0609020204030204" pitchFamily="49" charset="0"/>
              </a:rPr>
              <a:t>Authorization: </a:t>
            </a:r>
            <a:r>
              <a:rPr lang="en-GB" sz="1400" err="1">
                <a:latin typeface="Consolas" panose="020B0609020204030204" pitchFamily="49" charset="0"/>
              </a:rPr>
              <a:t>Atmostphere</a:t>
            </a:r>
            <a:r>
              <a:rPr lang="en-GB" sz="1400">
                <a:latin typeface="Consolas" panose="020B0609020204030204" pitchFamily="49" charset="0"/>
              </a:rPr>
              <a:t> </a:t>
            </a:r>
            <a:r>
              <a:rPr lang="en-GB" sz="1400" err="1">
                <a:latin typeface="Consolas" panose="020B0609020204030204" pitchFamily="49" charset="0"/>
              </a:rPr>
              <a:t>atmosphere_app_id</a:t>
            </a:r>
            <a:r>
              <a:rPr lang="en-GB" sz="1400">
                <a:latin typeface="Consolas" panose="020B0609020204030204" pitchFamily="49" charset="0"/>
              </a:rPr>
              <a:t>=victim-7d4QgmLER0p4PIz0oUeccI92</a:t>
            </a:r>
          </a:p>
          <a:p>
            <a:r>
              <a:rPr lang="en-GB" sz="14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X-Forwarded-For: 1.2.3.4</a:t>
            </a:r>
          </a:p>
          <a:p>
            <a:endParaRPr lang="en-GB" sz="1400">
              <a:latin typeface="Consolas" panose="020B0609020204030204" pitchFamily="49" charset="0"/>
            </a:endParaRPr>
          </a:p>
          <a:p>
            <a:r>
              <a:rPr lang="en-GB" sz="1400" err="1">
                <a:latin typeface="Consolas" panose="020B0609020204030204" pitchFamily="49" charset="0"/>
              </a:rPr>
              <a:t>client_id</a:t>
            </a:r>
            <a:r>
              <a:rPr lang="en-GB" sz="1400">
                <a:latin typeface="Consolas" panose="020B0609020204030204" pitchFamily="49" charset="0"/>
              </a:rPr>
              <a:t>=victim-7d4QgmLER0p4PIz0oUeccI92&amp;client_secret=455b1c8d33a4f98903c1123c3264d5a908927065</a:t>
            </a:r>
            <a:br>
              <a:rPr lang="en-GB" sz="1400">
                <a:latin typeface="Consolas" panose="020B0609020204030204" pitchFamily="49" charset="0"/>
              </a:rPr>
            </a:br>
            <a:r>
              <a:rPr lang="en-GB" sz="1400">
                <a:latin typeface="Consolas" panose="020B0609020204030204" pitchFamily="49" charset="0"/>
              </a:rPr>
              <a:t>&amp;grant_type=password&amp;password=************&amp;username=asdf@gmail.com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32A2CB-1A84-464E-3F39-AE8766693B76}"/>
              </a:ext>
            </a:extLst>
          </p:cNvPr>
          <p:cNvGrpSpPr/>
          <p:nvPr/>
        </p:nvGrpSpPr>
        <p:grpSpPr>
          <a:xfrm>
            <a:off x="1656080" y="3644315"/>
            <a:ext cx="8928100" cy="1481405"/>
            <a:chOff x="1656080" y="3644315"/>
            <a:chExt cx="8928100" cy="148140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AFD21A-0007-66B5-9707-CB76F69B79F7}"/>
                </a:ext>
              </a:extLst>
            </p:cNvPr>
            <p:cNvGrpSpPr/>
            <p:nvPr/>
          </p:nvGrpSpPr>
          <p:grpSpPr>
            <a:xfrm>
              <a:off x="1656080" y="4290646"/>
              <a:ext cx="8529320" cy="835074"/>
              <a:chOff x="650240" y="4514166"/>
              <a:chExt cx="8529320" cy="83507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CC5899A-5EDF-91CF-8C39-4F1583DDA62B}"/>
                  </a:ext>
                </a:extLst>
              </p:cNvPr>
              <p:cNvSpPr/>
              <p:nvPr/>
            </p:nvSpPr>
            <p:spPr>
              <a:xfrm>
                <a:off x="650240" y="5102390"/>
                <a:ext cx="8529320" cy="24685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BB7CA477-E072-68CC-C4DF-C7729D6CA5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0120" y="4514166"/>
                <a:ext cx="0" cy="58822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F31037-12D3-77C3-A2F0-2A5407E04C02}"/>
                </a:ext>
              </a:extLst>
            </p:cNvPr>
            <p:cNvSpPr txBox="1"/>
            <p:nvPr/>
          </p:nvSpPr>
          <p:spPr>
            <a:xfrm>
              <a:off x="8587740" y="3644315"/>
              <a:ext cx="19964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>
                  <a:latin typeface="Neusa Next Pro Condensed" pitchFamily="2" charset="77"/>
                </a:rPr>
                <a:t>Previously stolen app-ID and secret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5C0C91-40CF-C240-6A38-04667D0C10B2}"/>
              </a:ext>
            </a:extLst>
          </p:cNvPr>
          <p:cNvGrpSpPr/>
          <p:nvPr/>
        </p:nvGrpSpPr>
        <p:grpSpPr>
          <a:xfrm>
            <a:off x="2753360" y="5125150"/>
            <a:ext cx="4536440" cy="1004902"/>
            <a:chOff x="2753360" y="5125150"/>
            <a:chExt cx="4536440" cy="100490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C3DCA18-7F7C-FC6F-C976-ED06DEA89189}"/>
                </a:ext>
              </a:extLst>
            </p:cNvPr>
            <p:cNvGrpSpPr/>
            <p:nvPr/>
          </p:nvGrpSpPr>
          <p:grpSpPr>
            <a:xfrm>
              <a:off x="2753360" y="5125150"/>
              <a:ext cx="4536440" cy="635570"/>
              <a:chOff x="2753360" y="5125150"/>
              <a:chExt cx="4536440" cy="63557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1ED09F-BB65-8E76-0D04-8997C429A88E}"/>
                  </a:ext>
                </a:extLst>
              </p:cNvPr>
              <p:cNvSpPr/>
              <p:nvPr/>
            </p:nvSpPr>
            <p:spPr>
              <a:xfrm>
                <a:off x="2753360" y="5125150"/>
                <a:ext cx="4536440" cy="24685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A8815D1-25F9-76CD-2611-D2A6C93747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7800" y="5372000"/>
                <a:ext cx="0" cy="38872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1F8127-F2B7-9ACE-4AAA-E6CA9B90E119}"/>
                </a:ext>
              </a:extLst>
            </p:cNvPr>
            <p:cNvSpPr txBox="1"/>
            <p:nvPr/>
          </p:nvSpPr>
          <p:spPr>
            <a:xfrm>
              <a:off x="2799080" y="5760720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>
                  <a:latin typeface="Neusa Next Pro Condensed" pitchFamily="2" charset="77"/>
                </a:rPr>
                <a:t>Credential stuffing attack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93D4B49-879F-2EFF-F7E1-12AD72310847}"/>
              </a:ext>
            </a:extLst>
          </p:cNvPr>
          <p:cNvSpPr txBox="1"/>
          <p:nvPr/>
        </p:nvSpPr>
        <p:spPr>
          <a:xfrm>
            <a:off x="314960" y="10867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  <a:latin typeface="Neusa Next Pro Condensed" pitchFamily="2" charset="77"/>
                <a:cs typeface="Poppins" panose="00000500000000000000" pitchFamily="2" charset="0"/>
              </a:rPr>
              <a:t>API Credential Stuffing</a:t>
            </a:r>
            <a:endParaRPr lang="en-GB">
              <a:solidFill>
                <a:schemeClr val="tx1">
                  <a:lumMod val="50000"/>
                  <a:lumOff val="50000"/>
                </a:schemeClr>
              </a:solidFill>
              <a:latin typeface="Neusa Next Pro Condense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457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ine 45">
            <a:extLst>
              <a:ext uri="{FF2B5EF4-FFF2-40B4-BE49-F238E27FC236}">
                <a16:creationId xmlns:a16="http://schemas.microsoft.com/office/drawing/2014/main" id="{F4CE6C7F-6D57-412A-A256-CC470F3368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5409" y="3744073"/>
            <a:ext cx="848465" cy="0"/>
          </a:xfrm>
          <a:prstGeom prst="line">
            <a:avLst/>
          </a:prstGeom>
          <a:noFill/>
          <a:ln w="28575" cap="rnd">
            <a:solidFill>
              <a:srgbClr val="FF0000"/>
            </a:solidFill>
            <a:prstDash val="sysDot"/>
            <a:round/>
            <a:headEnd/>
            <a:tailEnd type="triangle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16" tIns="45709" rIns="91416" bIns="4570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Line 45">
            <a:extLst>
              <a:ext uri="{FF2B5EF4-FFF2-40B4-BE49-F238E27FC236}">
                <a16:creationId xmlns:a16="http://schemas.microsoft.com/office/drawing/2014/main" id="{32D37198-D4F3-4EBC-9EA3-99F7212490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57245" y="3729128"/>
            <a:ext cx="583179" cy="0"/>
          </a:xfrm>
          <a:prstGeom prst="line">
            <a:avLst/>
          </a:prstGeom>
          <a:noFill/>
          <a:ln w="28575" cap="rnd">
            <a:solidFill>
              <a:srgbClr val="FF0000"/>
            </a:solidFill>
            <a:prstDash val="sysDot"/>
            <a:round/>
            <a:headEnd/>
            <a:tailEnd type="triangle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16" tIns="45709" rIns="91416" bIns="4570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E9E94C49-EC85-41F7-846E-C175C40553B5}"/>
              </a:ext>
            </a:extLst>
          </p:cNvPr>
          <p:cNvGrpSpPr/>
          <p:nvPr/>
        </p:nvGrpSpPr>
        <p:grpSpPr>
          <a:xfrm>
            <a:off x="575037" y="3361477"/>
            <a:ext cx="766258" cy="775324"/>
            <a:chOff x="3358987" y="3270839"/>
            <a:chExt cx="994149" cy="1005911"/>
          </a:xfrm>
          <a:solidFill>
            <a:srgbClr val="FF0000"/>
          </a:solidFill>
        </p:grpSpPr>
        <p:sp>
          <p:nvSpPr>
            <p:cNvPr id="265" name="Freeform 19">
              <a:extLst>
                <a:ext uri="{FF2B5EF4-FFF2-40B4-BE49-F238E27FC236}">
                  <a16:creationId xmlns:a16="http://schemas.microsoft.com/office/drawing/2014/main" id="{F7375DFA-4DDC-4808-8DDD-0A08E58CB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987" y="3270839"/>
              <a:ext cx="994149" cy="1005911"/>
            </a:xfrm>
            <a:custGeom>
              <a:avLst/>
              <a:gdLst>
                <a:gd name="T0" fmla="*/ 347 w 422"/>
                <a:gd name="T1" fmla="*/ 75 h 422"/>
                <a:gd name="T2" fmla="*/ 347 w 422"/>
                <a:gd name="T3" fmla="*/ 347 h 422"/>
                <a:gd name="T4" fmla="*/ 75 w 422"/>
                <a:gd name="T5" fmla="*/ 347 h 422"/>
                <a:gd name="T6" fmla="*/ 75 w 422"/>
                <a:gd name="T7" fmla="*/ 75 h 422"/>
                <a:gd name="T8" fmla="*/ 347 w 422"/>
                <a:gd name="T9" fmla="*/ 75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" h="422">
                  <a:moveTo>
                    <a:pt x="347" y="75"/>
                  </a:moveTo>
                  <a:cubicBezTo>
                    <a:pt x="422" y="150"/>
                    <a:pt x="422" y="272"/>
                    <a:pt x="347" y="347"/>
                  </a:cubicBezTo>
                  <a:cubicBezTo>
                    <a:pt x="272" y="422"/>
                    <a:pt x="150" y="422"/>
                    <a:pt x="75" y="347"/>
                  </a:cubicBezTo>
                  <a:cubicBezTo>
                    <a:pt x="0" y="272"/>
                    <a:pt x="0" y="150"/>
                    <a:pt x="75" y="75"/>
                  </a:cubicBezTo>
                  <a:cubicBezTo>
                    <a:pt x="150" y="0"/>
                    <a:pt x="272" y="0"/>
                    <a:pt x="347" y="75"/>
                  </a:cubicBezTo>
                  <a:close/>
                </a:path>
              </a:pathLst>
            </a:custGeom>
            <a:grpFill/>
            <a:ln w="15875" cap="rnd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66" name="Group 4">
              <a:extLst>
                <a:ext uri="{FF2B5EF4-FFF2-40B4-BE49-F238E27FC236}">
                  <a16:creationId xmlns:a16="http://schemas.microsoft.com/office/drawing/2014/main" id="{4A17E50C-2E0E-4BCE-911B-2C2465E0A6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12413" y="3434260"/>
              <a:ext cx="681890" cy="674831"/>
              <a:chOff x="3390" y="321"/>
              <a:chExt cx="483" cy="478"/>
            </a:xfrm>
            <a:grpFill/>
          </p:grpSpPr>
          <p:sp>
            <p:nvSpPr>
              <p:cNvPr id="267" name="AutoShape 3">
                <a:extLst>
                  <a:ext uri="{FF2B5EF4-FFF2-40B4-BE49-F238E27FC236}">
                    <a16:creationId xmlns:a16="http://schemas.microsoft.com/office/drawing/2014/main" id="{3A003E1B-B74B-4195-A2BC-3A49A9E358B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410" y="324"/>
                <a:ext cx="445" cy="4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8" name="Freeform 5">
                <a:extLst>
                  <a:ext uri="{FF2B5EF4-FFF2-40B4-BE49-F238E27FC236}">
                    <a16:creationId xmlns:a16="http://schemas.microsoft.com/office/drawing/2014/main" id="{A7BF367D-B46F-42F7-8398-7EEC753907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90" y="321"/>
                <a:ext cx="483" cy="477"/>
              </a:xfrm>
              <a:custGeom>
                <a:avLst/>
                <a:gdLst>
                  <a:gd name="T0" fmla="*/ 117 w 394"/>
                  <a:gd name="T1" fmla="*/ 372 h 388"/>
                  <a:gd name="T2" fmla="*/ 117 w 394"/>
                  <a:gd name="T3" fmla="*/ 308 h 388"/>
                  <a:gd name="T4" fmla="*/ 19 w 394"/>
                  <a:gd name="T5" fmla="*/ 164 h 388"/>
                  <a:gd name="T6" fmla="*/ 136 w 394"/>
                  <a:gd name="T7" fmla="*/ 16 h 388"/>
                  <a:gd name="T8" fmla="*/ 258 w 394"/>
                  <a:gd name="T9" fmla="*/ 16 h 388"/>
                  <a:gd name="T10" fmla="*/ 375 w 394"/>
                  <a:gd name="T11" fmla="*/ 164 h 388"/>
                  <a:gd name="T12" fmla="*/ 277 w 394"/>
                  <a:gd name="T13" fmla="*/ 308 h 388"/>
                  <a:gd name="T14" fmla="*/ 277 w 394"/>
                  <a:gd name="T15" fmla="*/ 372 h 388"/>
                  <a:gd name="T16" fmla="*/ 120 w 394"/>
                  <a:gd name="T17" fmla="*/ 129 h 388"/>
                  <a:gd name="T18" fmla="*/ 70 w 394"/>
                  <a:gd name="T19" fmla="*/ 186 h 388"/>
                  <a:gd name="T20" fmla="*/ 120 w 394"/>
                  <a:gd name="T21" fmla="*/ 243 h 388"/>
                  <a:gd name="T22" fmla="*/ 171 w 394"/>
                  <a:gd name="T23" fmla="*/ 186 h 388"/>
                  <a:gd name="T24" fmla="*/ 120 w 394"/>
                  <a:gd name="T25" fmla="*/ 129 h 388"/>
                  <a:gd name="T26" fmla="*/ 272 w 394"/>
                  <a:gd name="T27" fmla="*/ 129 h 388"/>
                  <a:gd name="T28" fmla="*/ 222 w 394"/>
                  <a:gd name="T29" fmla="*/ 186 h 388"/>
                  <a:gd name="T30" fmla="*/ 272 w 394"/>
                  <a:gd name="T31" fmla="*/ 243 h 388"/>
                  <a:gd name="T32" fmla="*/ 323 w 394"/>
                  <a:gd name="T33" fmla="*/ 186 h 388"/>
                  <a:gd name="T34" fmla="*/ 272 w 394"/>
                  <a:gd name="T35" fmla="*/ 129 h 388"/>
                  <a:gd name="T36" fmla="*/ 165 w 394"/>
                  <a:gd name="T37" fmla="*/ 388 h 388"/>
                  <a:gd name="T38" fmla="*/ 165 w 394"/>
                  <a:gd name="T39" fmla="*/ 324 h 388"/>
                  <a:gd name="T40" fmla="*/ 229 w 394"/>
                  <a:gd name="T41" fmla="*/ 324 h 388"/>
                  <a:gd name="T42" fmla="*/ 229 w 394"/>
                  <a:gd name="T43" fmla="*/ 388 h 388"/>
                  <a:gd name="T44" fmla="*/ 196 w 394"/>
                  <a:gd name="T45" fmla="*/ 236 h 388"/>
                  <a:gd name="T46" fmla="*/ 171 w 394"/>
                  <a:gd name="T47" fmla="*/ 271 h 388"/>
                  <a:gd name="T48" fmla="*/ 186 w 394"/>
                  <a:gd name="T49" fmla="*/ 288 h 388"/>
                  <a:gd name="T50" fmla="*/ 197 w 394"/>
                  <a:gd name="T51" fmla="*/ 283 h 388"/>
                  <a:gd name="T52" fmla="*/ 207 w 394"/>
                  <a:gd name="T53" fmla="*/ 288 h 388"/>
                  <a:gd name="T54" fmla="*/ 222 w 394"/>
                  <a:gd name="T55" fmla="*/ 271 h 388"/>
                  <a:gd name="T56" fmla="*/ 196 w 394"/>
                  <a:gd name="T57" fmla="*/ 236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4" h="388">
                    <a:moveTo>
                      <a:pt x="117" y="372"/>
                    </a:moveTo>
                    <a:cubicBezTo>
                      <a:pt x="117" y="308"/>
                      <a:pt x="117" y="308"/>
                      <a:pt x="117" y="308"/>
                    </a:cubicBezTo>
                    <a:cubicBezTo>
                      <a:pt x="117" y="308"/>
                      <a:pt x="0" y="308"/>
                      <a:pt x="19" y="164"/>
                    </a:cubicBezTo>
                    <a:cubicBezTo>
                      <a:pt x="30" y="79"/>
                      <a:pt x="89" y="36"/>
                      <a:pt x="136" y="16"/>
                    </a:cubicBezTo>
                    <a:cubicBezTo>
                      <a:pt x="175" y="0"/>
                      <a:pt x="219" y="0"/>
                      <a:pt x="258" y="16"/>
                    </a:cubicBezTo>
                    <a:cubicBezTo>
                      <a:pt x="306" y="36"/>
                      <a:pt x="364" y="79"/>
                      <a:pt x="375" y="164"/>
                    </a:cubicBezTo>
                    <a:cubicBezTo>
                      <a:pt x="394" y="308"/>
                      <a:pt x="277" y="308"/>
                      <a:pt x="277" y="308"/>
                    </a:cubicBezTo>
                    <a:cubicBezTo>
                      <a:pt x="277" y="372"/>
                      <a:pt x="277" y="372"/>
                      <a:pt x="277" y="372"/>
                    </a:cubicBezTo>
                    <a:moveTo>
                      <a:pt x="120" y="129"/>
                    </a:moveTo>
                    <a:cubicBezTo>
                      <a:pt x="93" y="129"/>
                      <a:pt x="70" y="154"/>
                      <a:pt x="70" y="186"/>
                    </a:cubicBezTo>
                    <a:cubicBezTo>
                      <a:pt x="70" y="218"/>
                      <a:pt x="93" y="243"/>
                      <a:pt x="120" y="243"/>
                    </a:cubicBezTo>
                    <a:cubicBezTo>
                      <a:pt x="148" y="243"/>
                      <a:pt x="171" y="218"/>
                      <a:pt x="171" y="186"/>
                    </a:cubicBezTo>
                    <a:cubicBezTo>
                      <a:pt x="171" y="154"/>
                      <a:pt x="148" y="129"/>
                      <a:pt x="120" y="129"/>
                    </a:cubicBezTo>
                    <a:close/>
                    <a:moveTo>
                      <a:pt x="272" y="129"/>
                    </a:moveTo>
                    <a:cubicBezTo>
                      <a:pt x="244" y="129"/>
                      <a:pt x="222" y="154"/>
                      <a:pt x="222" y="186"/>
                    </a:cubicBezTo>
                    <a:cubicBezTo>
                      <a:pt x="222" y="218"/>
                      <a:pt x="244" y="243"/>
                      <a:pt x="272" y="243"/>
                    </a:cubicBezTo>
                    <a:cubicBezTo>
                      <a:pt x="300" y="243"/>
                      <a:pt x="323" y="218"/>
                      <a:pt x="323" y="186"/>
                    </a:cubicBezTo>
                    <a:cubicBezTo>
                      <a:pt x="323" y="154"/>
                      <a:pt x="300" y="129"/>
                      <a:pt x="272" y="129"/>
                    </a:cubicBezTo>
                    <a:close/>
                    <a:moveTo>
                      <a:pt x="165" y="388"/>
                    </a:moveTo>
                    <a:cubicBezTo>
                      <a:pt x="165" y="324"/>
                      <a:pt x="165" y="324"/>
                      <a:pt x="165" y="324"/>
                    </a:cubicBezTo>
                    <a:moveTo>
                      <a:pt x="229" y="324"/>
                    </a:moveTo>
                    <a:cubicBezTo>
                      <a:pt x="229" y="388"/>
                      <a:pt x="229" y="388"/>
                      <a:pt x="229" y="388"/>
                    </a:cubicBezTo>
                    <a:moveTo>
                      <a:pt x="196" y="236"/>
                    </a:moveTo>
                    <a:cubicBezTo>
                      <a:pt x="189" y="236"/>
                      <a:pt x="171" y="262"/>
                      <a:pt x="171" y="271"/>
                    </a:cubicBezTo>
                    <a:cubicBezTo>
                      <a:pt x="171" y="280"/>
                      <a:pt x="178" y="288"/>
                      <a:pt x="186" y="288"/>
                    </a:cubicBezTo>
                    <a:cubicBezTo>
                      <a:pt x="190" y="288"/>
                      <a:pt x="194" y="286"/>
                      <a:pt x="197" y="283"/>
                    </a:cubicBezTo>
                    <a:cubicBezTo>
                      <a:pt x="199" y="286"/>
                      <a:pt x="203" y="288"/>
                      <a:pt x="207" y="288"/>
                    </a:cubicBezTo>
                    <a:cubicBezTo>
                      <a:pt x="216" y="288"/>
                      <a:pt x="222" y="280"/>
                      <a:pt x="222" y="271"/>
                    </a:cubicBezTo>
                    <a:cubicBezTo>
                      <a:pt x="222" y="262"/>
                      <a:pt x="204" y="236"/>
                      <a:pt x="196" y="236"/>
                    </a:cubicBezTo>
                    <a:close/>
                  </a:path>
                </a:pathLst>
              </a:custGeom>
              <a:grpFill/>
              <a:ln w="158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325" name="Rectangle 324">
            <a:extLst>
              <a:ext uri="{FF2B5EF4-FFF2-40B4-BE49-F238E27FC236}">
                <a16:creationId xmlns:a16="http://schemas.microsoft.com/office/drawing/2014/main" id="{4B500926-3633-481C-ACD1-C2297E17B582}"/>
              </a:ext>
            </a:extLst>
          </p:cNvPr>
          <p:cNvSpPr/>
          <p:nvPr/>
        </p:nvSpPr>
        <p:spPr>
          <a:xfrm>
            <a:off x="2137973" y="1947813"/>
            <a:ext cx="1709884" cy="36335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D87BE2-8978-40B4-88B4-5AFE5D4EABD5}"/>
              </a:ext>
            </a:extLst>
          </p:cNvPr>
          <p:cNvGrpSpPr/>
          <p:nvPr/>
        </p:nvGrpSpPr>
        <p:grpSpPr>
          <a:xfrm>
            <a:off x="3107045" y="2449585"/>
            <a:ext cx="594348" cy="349924"/>
            <a:chOff x="3266436" y="2743200"/>
            <a:chExt cx="594348" cy="349924"/>
          </a:xfrm>
          <a:solidFill>
            <a:schemeClr val="bg2"/>
          </a:solidFill>
        </p:grpSpPr>
        <p:sp>
          <p:nvSpPr>
            <p:cNvPr id="492" name="AutoShape 36">
              <a:extLst>
                <a:ext uri="{FF2B5EF4-FFF2-40B4-BE49-F238E27FC236}">
                  <a16:creationId xmlns:a16="http://schemas.microsoft.com/office/drawing/2014/main" id="{30C0B8C1-8D68-4A3F-BA9E-66C2005F634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266436" y="2743200"/>
              <a:ext cx="594348" cy="349924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3" name="Rectangle 38">
              <a:extLst>
                <a:ext uri="{FF2B5EF4-FFF2-40B4-BE49-F238E27FC236}">
                  <a16:creationId xmlns:a16="http://schemas.microsoft.com/office/drawing/2014/main" id="{83CE24C8-2A5A-456C-BB66-31CAE62A5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0615" y="2744245"/>
              <a:ext cx="588081" cy="173395"/>
            </a:xfrm>
            <a:prstGeom prst="rect">
              <a:avLst/>
            </a:prstGeom>
            <a:grpFill/>
            <a:ln w="15875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4" name="Rectangle 39">
              <a:extLst>
                <a:ext uri="{FF2B5EF4-FFF2-40B4-BE49-F238E27FC236}">
                  <a16:creationId xmlns:a16="http://schemas.microsoft.com/office/drawing/2014/main" id="{9ADE45BD-CE86-421E-8079-1844D737A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0615" y="2917640"/>
              <a:ext cx="588081" cy="173395"/>
            </a:xfrm>
            <a:prstGeom prst="rect">
              <a:avLst/>
            </a:prstGeom>
            <a:grpFill/>
            <a:ln w="15875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5" name="Rectangle 40">
              <a:extLst>
                <a:ext uri="{FF2B5EF4-FFF2-40B4-BE49-F238E27FC236}">
                  <a16:creationId xmlns:a16="http://schemas.microsoft.com/office/drawing/2014/main" id="{CFE830FE-B454-4AC6-A47B-8BB3B9C3B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5907" y="2780803"/>
              <a:ext cx="504946" cy="1077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USERNAME</a:t>
              </a: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5EE50F0F-A84E-4486-AEE3-B4DAD7865CB2}"/>
                </a:ext>
              </a:extLst>
            </p:cNvPr>
            <p:cNvSpPr/>
            <p:nvPr/>
          </p:nvSpPr>
          <p:spPr>
            <a:xfrm>
              <a:off x="3333650" y="2984820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837703B4-DF55-4ABE-A1A6-D6929017CCCF}"/>
                </a:ext>
              </a:extLst>
            </p:cNvPr>
            <p:cNvSpPr/>
            <p:nvPr/>
          </p:nvSpPr>
          <p:spPr>
            <a:xfrm>
              <a:off x="3405297" y="2984820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B891EAA6-33A9-487D-9E52-CFDDAE94A2A3}"/>
                </a:ext>
              </a:extLst>
            </p:cNvPr>
            <p:cNvSpPr/>
            <p:nvPr/>
          </p:nvSpPr>
          <p:spPr>
            <a:xfrm>
              <a:off x="3476944" y="2984820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6D3233EA-EC05-422D-90C9-D6CD9847D0F6}"/>
                </a:ext>
              </a:extLst>
            </p:cNvPr>
            <p:cNvSpPr/>
            <p:nvPr/>
          </p:nvSpPr>
          <p:spPr>
            <a:xfrm>
              <a:off x="3546279" y="2984820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033052B6-B42C-4BF8-945C-E0FD8B058F60}"/>
                </a:ext>
              </a:extLst>
            </p:cNvPr>
            <p:cNvSpPr/>
            <p:nvPr/>
          </p:nvSpPr>
          <p:spPr>
            <a:xfrm>
              <a:off x="3615614" y="2984820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E5F72147-233C-4A2A-A2D8-BB21FCE5A4CA}"/>
                </a:ext>
              </a:extLst>
            </p:cNvPr>
            <p:cNvSpPr/>
            <p:nvPr/>
          </p:nvSpPr>
          <p:spPr>
            <a:xfrm>
              <a:off x="3684949" y="2984820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74B1C8FE-0479-4C3C-B168-22D07053C648}"/>
                </a:ext>
              </a:extLst>
            </p:cNvPr>
            <p:cNvSpPr/>
            <p:nvPr/>
          </p:nvSpPr>
          <p:spPr>
            <a:xfrm>
              <a:off x="3754285" y="2984820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30ECA38-0527-4622-A7C3-470F6717E698}"/>
              </a:ext>
            </a:extLst>
          </p:cNvPr>
          <p:cNvGrpSpPr/>
          <p:nvPr/>
        </p:nvGrpSpPr>
        <p:grpSpPr>
          <a:xfrm>
            <a:off x="3104957" y="2890106"/>
            <a:ext cx="594348" cy="349924"/>
            <a:chOff x="3264348" y="3183721"/>
            <a:chExt cx="594348" cy="349924"/>
          </a:xfrm>
          <a:solidFill>
            <a:schemeClr val="bg2"/>
          </a:solidFill>
        </p:grpSpPr>
        <p:sp>
          <p:nvSpPr>
            <p:cNvPr id="481" name="AutoShape 36">
              <a:extLst>
                <a:ext uri="{FF2B5EF4-FFF2-40B4-BE49-F238E27FC236}">
                  <a16:creationId xmlns:a16="http://schemas.microsoft.com/office/drawing/2014/main" id="{1229D872-393B-46F6-90CF-4EBE52D7399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264348" y="3183721"/>
              <a:ext cx="594348" cy="349924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2" name="Rectangle 38">
              <a:extLst>
                <a:ext uri="{FF2B5EF4-FFF2-40B4-BE49-F238E27FC236}">
                  <a16:creationId xmlns:a16="http://schemas.microsoft.com/office/drawing/2014/main" id="{E0D2B66C-484B-48CE-89BC-246256484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527" y="3184766"/>
              <a:ext cx="588081" cy="173395"/>
            </a:xfrm>
            <a:prstGeom prst="rect">
              <a:avLst/>
            </a:prstGeom>
            <a:grpFill/>
            <a:ln w="15875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3" name="Rectangle 39">
              <a:extLst>
                <a:ext uri="{FF2B5EF4-FFF2-40B4-BE49-F238E27FC236}">
                  <a16:creationId xmlns:a16="http://schemas.microsoft.com/office/drawing/2014/main" id="{A5A4D791-47C2-4D2B-81A7-19C76C3D1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527" y="3358161"/>
              <a:ext cx="588081" cy="173395"/>
            </a:xfrm>
            <a:prstGeom prst="rect">
              <a:avLst/>
            </a:prstGeom>
            <a:grpFill/>
            <a:ln w="15875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4" name="Rectangle 40">
              <a:extLst>
                <a:ext uri="{FF2B5EF4-FFF2-40B4-BE49-F238E27FC236}">
                  <a16:creationId xmlns:a16="http://schemas.microsoft.com/office/drawing/2014/main" id="{86D927AB-9389-4A5D-9B05-4EDBB487F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819" y="3221324"/>
              <a:ext cx="504946" cy="1077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USERNAME</a:t>
              </a:r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81F397F5-B7C1-4E3F-B9E3-15CCFFC95716}"/>
                </a:ext>
              </a:extLst>
            </p:cNvPr>
            <p:cNvSpPr/>
            <p:nvPr/>
          </p:nvSpPr>
          <p:spPr>
            <a:xfrm>
              <a:off x="3331562" y="3425341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E19A0888-4500-451F-93F4-033CEB4012C5}"/>
                </a:ext>
              </a:extLst>
            </p:cNvPr>
            <p:cNvSpPr/>
            <p:nvPr/>
          </p:nvSpPr>
          <p:spPr>
            <a:xfrm>
              <a:off x="3403209" y="3425341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69EC1FB6-5A0D-4E8B-A116-61B5C46BB7EE}"/>
                </a:ext>
              </a:extLst>
            </p:cNvPr>
            <p:cNvSpPr/>
            <p:nvPr/>
          </p:nvSpPr>
          <p:spPr>
            <a:xfrm>
              <a:off x="3474856" y="3425341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6492C7CB-CE65-4A45-A0FB-D4E34707F05F}"/>
                </a:ext>
              </a:extLst>
            </p:cNvPr>
            <p:cNvSpPr/>
            <p:nvPr/>
          </p:nvSpPr>
          <p:spPr>
            <a:xfrm>
              <a:off x="3544191" y="3425341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91F5C4BB-F593-43FC-AE5A-122FBBE1D6A3}"/>
                </a:ext>
              </a:extLst>
            </p:cNvPr>
            <p:cNvSpPr/>
            <p:nvPr/>
          </p:nvSpPr>
          <p:spPr>
            <a:xfrm>
              <a:off x="3613526" y="3425341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CA4FBA59-B6CE-4763-91D8-ABDD9FFF964C}"/>
                </a:ext>
              </a:extLst>
            </p:cNvPr>
            <p:cNvSpPr/>
            <p:nvPr/>
          </p:nvSpPr>
          <p:spPr>
            <a:xfrm>
              <a:off x="3682861" y="3425341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FFE8099F-FD4C-490D-919A-B8C8EA473CCA}"/>
                </a:ext>
              </a:extLst>
            </p:cNvPr>
            <p:cNvSpPr/>
            <p:nvPr/>
          </p:nvSpPr>
          <p:spPr>
            <a:xfrm>
              <a:off x="3752197" y="3425341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659C6C-CAFA-4330-B231-137B54C2A449}"/>
              </a:ext>
            </a:extLst>
          </p:cNvPr>
          <p:cNvGrpSpPr/>
          <p:nvPr/>
        </p:nvGrpSpPr>
        <p:grpSpPr>
          <a:xfrm>
            <a:off x="3104957" y="3330628"/>
            <a:ext cx="594348" cy="349924"/>
            <a:chOff x="3264348" y="3624243"/>
            <a:chExt cx="594348" cy="349924"/>
          </a:xfrm>
          <a:solidFill>
            <a:schemeClr val="bg2"/>
          </a:solidFill>
        </p:grpSpPr>
        <p:sp>
          <p:nvSpPr>
            <p:cNvPr id="470" name="AutoShape 36">
              <a:extLst>
                <a:ext uri="{FF2B5EF4-FFF2-40B4-BE49-F238E27FC236}">
                  <a16:creationId xmlns:a16="http://schemas.microsoft.com/office/drawing/2014/main" id="{FD3DCCB7-1D0F-4DD6-B765-4389BEEB3E1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264348" y="3624243"/>
              <a:ext cx="594348" cy="349924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1" name="Rectangle 38">
              <a:extLst>
                <a:ext uri="{FF2B5EF4-FFF2-40B4-BE49-F238E27FC236}">
                  <a16:creationId xmlns:a16="http://schemas.microsoft.com/office/drawing/2014/main" id="{88D87589-B485-497B-ADC4-75C11B096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527" y="3625288"/>
              <a:ext cx="588081" cy="173395"/>
            </a:xfrm>
            <a:prstGeom prst="rect">
              <a:avLst/>
            </a:prstGeom>
            <a:grpFill/>
            <a:ln w="15875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2" name="Rectangle 39">
              <a:extLst>
                <a:ext uri="{FF2B5EF4-FFF2-40B4-BE49-F238E27FC236}">
                  <a16:creationId xmlns:a16="http://schemas.microsoft.com/office/drawing/2014/main" id="{547B3AAC-CC71-45D9-87DC-A4DEA86E6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527" y="3798683"/>
              <a:ext cx="588081" cy="173395"/>
            </a:xfrm>
            <a:prstGeom prst="rect">
              <a:avLst/>
            </a:prstGeom>
            <a:grpFill/>
            <a:ln w="15875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3" name="Rectangle 40">
              <a:extLst>
                <a:ext uri="{FF2B5EF4-FFF2-40B4-BE49-F238E27FC236}">
                  <a16:creationId xmlns:a16="http://schemas.microsoft.com/office/drawing/2014/main" id="{D5F4B5AF-1192-4AAA-8E93-1EA007C22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819" y="3661846"/>
              <a:ext cx="504946" cy="1077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USERNAME</a:t>
              </a:r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51849C39-8D6E-4AC6-8509-27203010B63E}"/>
                </a:ext>
              </a:extLst>
            </p:cNvPr>
            <p:cNvSpPr/>
            <p:nvPr/>
          </p:nvSpPr>
          <p:spPr>
            <a:xfrm>
              <a:off x="3331562" y="3865863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8CC05565-261D-4F6F-9EA1-512ADE995C46}"/>
                </a:ext>
              </a:extLst>
            </p:cNvPr>
            <p:cNvSpPr/>
            <p:nvPr/>
          </p:nvSpPr>
          <p:spPr>
            <a:xfrm>
              <a:off x="3403209" y="3865863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579E2491-A179-418A-A69C-7E71D0AF07BE}"/>
                </a:ext>
              </a:extLst>
            </p:cNvPr>
            <p:cNvSpPr/>
            <p:nvPr/>
          </p:nvSpPr>
          <p:spPr>
            <a:xfrm>
              <a:off x="3474856" y="3865863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0D1D80B3-4F0B-4ED2-9B26-5CB0DD58C9C1}"/>
                </a:ext>
              </a:extLst>
            </p:cNvPr>
            <p:cNvSpPr/>
            <p:nvPr/>
          </p:nvSpPr>
          <p:spPr>
            <a:xfrm>
              <a:off x="3544191" y="3865863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B0E71098-CE43-4966-9BA8-A721456D7CFA}"/>
                </a:ext>
              </a:extLst>
            </p:cNvPr>
            <p:cNvSpPr/>
            <p:nvPr/>
          </p:nvSpPr>
          <p:spPr>
            <a:xfrm>
              <a:off x="3613526" y="3865863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919CD179-F43F-4744-BC10-8EE5A9000A33}"/>
                </a:ext>
              </a:extLst>
            </p:cNvPr>
            <p:cNvSpPr/>
            <p:nvPr/>
          </p:nvSpPr>
          <p:spPr>
            <a:xfrm>
              <a:off x="3682861" y="3865863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CF99BA11-EF24-4D85-84D3-E999D1AC552B}"/>
                </a:ext>
              </a:extLst>
            </p:cNvPr>
            <p:cNvSpPr/>
            <p:nvPr/>
          </p:nvSpPr>
          <p:spPr>
            <a:xfrm>
              <a:off x="3752197" y="3865863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08B279-DAAD-4F44-A43A-EBAA31DF3191}"/>
              </a:ext>
            </a:extLst>
          </p:cNvPr>
          <p:cNvGrpSpPr/>
          <p:nvPr/>
        </p:nvGrpSpPr>
        <p:grpSpPr>
          <a:xfrm>
            <a:off x="3104957" y="3771149"/>
            <a:ext cx="594348" cy="349924"/>
            <a:chOff x="3264348" y="4064764"/>
            <a:chExt cx="594348" cy="349924"/>
          </a:xfrm>
          <a:solidFill>
            <a:schemeClr val="bg2"/>
          </a:solidFill>
        </p:grpSpPr>
        <p:sp>
          <p:nvSpPr>
            <p:cNvPr id="459" name="AutoShape 36">
              <a:extLst>
                <a:ext uri="{FF2B5EF4-FFF2-40B4-BE49-F238E27FC236}">
                  <a16:creationId xmlns:a16="http://schemas.microsoft.com/office/drawing/2014/main" id="{0C4C9B3F-FD21-4125-B3ED-F510C0D7393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264348" y="4064764"/>
              <a:ext cx="594348" cy="349924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0" name="Rectangle 38">
              <a:extLst>
                <a:ext uri="{FF2B5EF4-FFF2-40B4-BE49-F238E27FC236}">
                  <a16:creationId xmlns:a16="http://schemas.microsoft.com/office/drawing/2014/main" id="{5DAE10F9-83D3-44FE-8B11-E80A65A57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527" y="4065809"/>
              <a:ext cx="588081" cy="173395"/>
            </a:xfrm>
            <a:prstGeom prst="rect">
              <a:avLst/>
            </a:prstGeom>
            <a:grpFill/>
            <a:ln w="15875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1" name="Rectangle 39">
              <a:extLst>
                <a:ext uri="{FF2B5EF4-FFF2-40B4-BE49-F238E27FC236}">
                  <a16:creationId xmlns:a16="http://schemas.microsoft.com/office/drawing/2014/main" id="{66112A50-06B2-42F4-B8E5-C8BE86714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527" y="4239204"/>
              <a:ext cx="588081" cy="173395"/>
            </a:xfrm>
            <a:prstGeom prst="rect">
              <a:avLst/>
            </a:prstGeom>
            <a:grpFill/>
            <a:ln w="15875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2" name="Rectangle 40">
              <a:extLst>
                <a:ext uri="{FF2B5EF4-FFF2-40B4-BE49-F238E27FC236}">
                  <a16:creationId xmlns:a16="http://schemas.microsoft.com/office/drawing/2014/main" id="{9021B6F7-159A-4D5A-B3E1-5C28F3C90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819" y="4102367"/>
              <a:ext cx="504946" cy="1077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USERNAME</a:t>
              </a:r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143F0C85-2278-4AE3-8E3F-BB7A455A52F7}"/>
                </a:ext>
              </a:extLst>
            </p:cNvPr>
            <p:cNvSpPr/>
            <p:nvPr/>
          </p:nvSpPr>
          <p:spPr>
            <a:xfrm>
              <a:off x="3331562" y="4306384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0935027-02B5-4C2B-BA75-DC1B9549E179}"/>
                </a:ext>
              </a:extLst>
            </p:cNvPr>
            <p:cNvSpPr/>
            <p:nvPr/>
          </p:nvSpPr>
          <p:spPr>
            <a:xfrm>
              <a:off x="3403209" y="4306384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0E067F0E-3CC4-4CBB-A100-F1A626DE9205}"/>
                </a:ext>
              </a:extLst>
            </p:cNvPr>
            <p:cNvSpPr/>
            <p:nvPr/>
          </p:nvSpPr>
          <p:spPr>
            <a:xfrm>
              <a:off x="3474856" y="4306384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5609A91B-7399-491B-AFCE-9C4A06F70564}"/>
                </a:ext>
              </a:extLst>
            </p:cNvPr>
            <p:cNvSpPr/>
            <p:nvPr/>
          </p:nvSpPr>
          <p:spPr>
            <a:xfrm>
              <a:off x="3544191" y="4306384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8DF04EE0-17B3-4B15-B942-534AA44F52CC}"/>
                </a:ext>
              </a:extLst>
            </p:cNvPr>
            <p:cNvSpPr/>
            <p:nvPr/>
          </p:nvSpPr>
          <p:spPr>
            <a:xfrm>
              <a:off x="3613526" y="4306384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1D9BD445-266C-47BF-A12B-419152CCBF34}"/>
                </a:ext>
              </a:extLst>
            </p:cNvPr>
            <p:cNvSpPr/>
            <p:nvPr/>
          </p:nvSpPr>
          <p:spPr>
            <a:xfrm>
              <a:off x="3682861" y="4306384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57914498-F120-47C7-A7E2-D0A2DC1F8D6B}"/>
                </a:ext>
              </a:extLst>
            </p:cNvPr>
            <p:cNvSpPr/>
            <p:nvPr/>
          </p:nvSpPr>
          <p:spPr>
            <a:xfrm>
              <a:off x="3752197" y="4306384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E6FC3C-0EDA-4B1F-BE53-FBF6DCD5D0D8}"/>
              </a:ext>
            </a:extLst>
          </p:cNvPr>
          <p:cNvGrpSpPr/>
          <p:nvPr/>
        </p:nvGrpSpPr>
        <p:grpSpPr>
          <a:xfrm>
            <a:off x="3111680" y="4211670"/>
            <a:ext cx="594348" cy="349924"/>
            <a:chOff x="3271071" y="4505285"/>
            <a:chExt cx="594348" cy="349924"/>
          </a:xfrm>
          <a:solidFill>
            <a:schemeClr val="bg2"/>
          </a:solidFill>
        </p:grpSpPr>
        <p:sp>
          <p:nvSpPr>
            <p:cNvPr id="440" name="AutoShape 36">
              <a:extLst>
                <a:ext uri="{FF2B5EF4-FFF2-40B4-BE49-F238E27FC236}">
                  <a16:creationId xmlns:a16="http://schemas.microsoft.com/office/drawing/2014/main" id="{41124543-D26C-4433-A32B-FE3B9CFDAEB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271071" y="4505285"/>
              <a:ext cx="594348" cy="349924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1" name="Rectangle 38">
              <a:extLst>
                <a:ext uri="{FF2B5EF4-FFF2-40B4-BE49-F238E27FC236}">
                  <a16:creationId xmlns:a16="http://schemas.microsoft.com/office/drawing/2014/main" id="{7F306B18-B7F3-46B5-B49A-818F2E28B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5250" y="4506330"/>
              <a:ext cx="588081" cy="173395"/>
            </a:xfrm>
            <a:prstGeom prst="rect">
              <a:avLst/>
            </a:prstGeom>
            <a:grpFill/>
            <a:ln w="15875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2" name="Rectangle 39">
              <a:extLst>
                <a:ext uri="{FF2B5EF4-FFF2-40B4-BE49-F238E27FC236}">
                  <a16:creationId xmlns:a16="http://schemas.microsoft.com/office/drawing/2014/main" id="{791FDDD4-5132-459C-9654-B961E12DC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5250" y="4679725"/>
              <a:ext cx="588081" cy="173395"/>
            </a:xfrm>
            <a:prstGeom prst="rect">
              <a:avLst/>
            </a:prstGeom>
            <a:grpFill/>
            <a:ln w="15875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3" name="Rectangle 40">
              <a:extLst>
                <a:ext uri="{FF2B5EF4-FFF2-40B4-BE49-F238E27FC236}">
                  <a16:creationId xmlns:a16="http://schemas.microsoft.com/office/drawing/2014/main" id="{B83920DD-A08B-4700-A288-F003FA97E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542" y="4542888"/>
              <a:ext cx="504946" cy="1077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USERNAME</a:t>
              </a:r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07558690-6F87-4087-A223-AAC888F2634B}"/>
                </a:ext>
              </a:extLst>
            </p:cNvPr>
            <p:cNvSpPr/>
            <p:nvPr/>
          </p:nvSpPr>
          <p:spPr>
            <a:xfrm>
              <a:off x="3338285" y="4746905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0E05BD94-00B0-43A3-A441-D7A416CC39A8}"/>
                </a:ext>
              </a:extLst>
            </p:cNvPr>
            <p:cNvSpPr/>
            <p:nvPr/>
          </p:nvSpPr>
          <p:spPr>
            <a:xfrm>
              <a:off x="3409932" y="4746905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1EA29CF5-6AD9-46AF-B681-BC6C20CB60EC}"/>
                </a:ext>
              </a:extLst>
            </p:cNvPr>
            <p:cNvSpPr/>
            <p:nvPr/>
          </p:nvSpPr>
          <p:spPr>
            <a:xfrm>
              <a:off x="3481579" y="4746905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58539A7E-AF16-4291-97F7-F1694D61254D}"/>
                </a:ext>
              </a:extLst>
            </p:cNvPr>
            <p:cNvSpPr/>
            <p:nvPr/>
          </p:nvSpPr>
          <p:spPr>
            <a:xfrm>
              <a:off x="3550914" y="4746905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696D82B6-E57F-44EC-85FE-C27FFF5090DE}"/>
                </a:ext>
              </a:extLst>
            </p:cNvPr>
            <p:cNvSpPr/>
            <p:nvPr/>
          </p:nvSpPr>
          <p:spPr>
            <a:xfrm>
              <a:off x="3620249" y="4746905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8494E084-D28B-405A-8E41-D13C06C95111}"/>
                </a:ext>
              </a:extLst>
            </p:cNvPr>
            <p:cNvSpPr/>
            <p:nvPr/>
          </p:nvSpPr>
          <p:spPr>
            <a:xfrm>
              <a:off x="3689584" y="4746905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831EE36A-ABBD-45FC-8E4C-0CF58CF016E3}"/>
                </a:ext>
              </a:extLst>
            </p:cNvPr>
            <p:cNvSpPr/>
            <p:nvPr/>
          </p:nvSpPr>
          <p:spPr>
            <a:xfrm>
              <a:off x="3758920" y="4746905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840858F-2566-4B14-9C41-9411B8497084}"/>
              </a:ext>
            </a:extLst>
          </p:cNvPr>
          <p:cNvGrpSpPr/>
          <p:nvPr/>
        </p:nvGrpSpPr>
        <p:grpSpPr>
          <a:xfrm>
            <a:off x="3102868" y="4652192"/>
            <a:ext cx="594348" cy="349924"/>
            <a:chOff x="3262259" y="4945807"/>
            <a:chExt cx="594348" cy="349924"/>
          </a:xfrm>
          <a:solidFill>
            <a:schemeClr val="bg2"/>
          </a:solidFill>
        </p:grpSpPr>
        <p:sp>
          <p:nvSpPr>
            <p:cNvPr id="357" name="AutoShape 36">
              <a:extLst>
                <a:ext uri="{FF2B5EF4-FFF2-40B4-BE49-F238E27FC236}">
                  <a16:creationId xmlns:a16="http://schemas.microsoft.com/office/drawing/2014/main" id="{84E976F5-9B6F-47B6-BC65-B482D004C05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262259" y="4945807"/>
              <a:ext cx="594348" cy="349924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8" name="Rectangle 38">
              <a:extLst>
                <a:ext uri="{FF2B5EF4-FFF2-40B4-BE49-F238E27FC236}">
                  <a16:creationId xmlns:a16="http://schemas.microsoft.com/office/drawing/2014/main" id="{D8587159-65D0-4DEB-B3E0-91249830B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6438" y="4946852"/>
              <a:ext cx="588081" cy="173395"/>
            </a:xfrm>
            <a:prstGeom prst="rect">
              <a:avLst/>
            </a:prstGeom>
            <a:grpFill/>
            <a:ln w="15875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9" name="Rectangle 39">
              <a:extLst>
                <a:ext uri="{FF2B5EF4-FFF2-40B4-BE49-F238E27FC236}">
                  <a16:creationId xmlns:a16="http://schemas.microsoft.com/office/drawing/2014/main" id="{8E856698-55E3-47E2-A7FC-4CF4C1A7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6438" y="5120247"/>
              <a:ext cx="588081" cy="173395"/>
            </a:xfrm>
            <a:prstGeom prst="rect">
              <a:avLst/>
            </a:prstGeom>
            <a:grpFill/>
            <a:ln w="15875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0" name="Rectangle 40">
              <a:extLst>
                <a:ext uri="{FF2B5EF4-FFF2-40B4-BE49-F238E27FC236}">
                  <a16:creationId xmlns:a16="http://schemas.microsoft.com/office/drawing/2014/main" id="{4FB09B78-EB3C-461E-A588-98CCEF70D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730" y="4983410"/>
              <a:ext cx="504946" cy="1077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USERNAME</a:t>
              </a: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4ECE9123-7AA5-43F6-BBF4-B58F00F16827}"/>
                </a:ext>
              </a:extLst>
            </p:cNvPr>
            <p:cNvSpPr/>
            <p:nvPr/>
          </p:nvSpPr>
          <p:spPr>
            <a:xfrm>
              <a:off x="3329473" y="5187427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DFD76982-7491-4903-909D-F825312DD361}"/>
                </a:ext>
              </a:extLst>
            </p:cNvPr>
            <p:cNvSpPr/>
            <p:nvPr/>
          </p:nvSpPr>
          <p:spPr>
            <a:xfrm>
              <a:off x="3401120" y="5187427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9204131C-2D31-495A-A0C4-BA8E946801FD}"/>
                </a:ext>
              </a:extLst>
            </p:cNvPr>
            <p:cNvSpPr/>
            <p:nvPr/>
          </p:nvSpPr>
          <p:spPr>
            <a:xfrm>
              <a:off x="3472767" y="5187427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A1A8B117-8591-4E76-8FA0-F2242AD76049}"/>
                </a:ext>
              </a:extLst>
            </p:cNvPr>
            <p:cNvSpPr/>
            <p:nvPr/>
          </p:nvSpPr>
          <p:spPr>
            <a:xfrm>
              <a:off x="3542102" y="5187427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0EC81838-F8B3-4EF2-A74B-10D2222C9CA1}"/>
                </a:ext>
              </a:extLst>
            </p:cNvPr>
            <p:cNvSpPr/>
            <p:nvPr/>
          </p:nvSpPr>
          <p:spPr>
            <a:xfrm>
              <a:off x="3611437" y="5187427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F028D63E-0DA1-4F2E-96C7-76335C963CCC}"/>
                </a:ext>
              </a:extLst>
            </p:cNvPr>
            <p:cNvSpPr/>
            <p:nvPr/>
          </p:nvSpPr>
          <p:spPr>
            <a:xfrm>
              <a:off x="3680772" y="5187427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EB7A0DC4-69A3-4EA4-BC1D-238CE3683D61}"/>
                </a:ext>
              </a:extLst>
            </p:cNvPr>
            <p:cNvSpPr/>
            <p:nvPr/>
          </p:nvSpPr>
          <p:spPr>
            <a:xfrm>
              <a:off x="3750108" y="5187427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AAB92C-27C9-40CD-8A97-45E4F31E7EF5}"/>
              </a:ext>
            </a:extLst>
          </p:cNvPr>
          <p:cNvGrpSpPr/>
          <p:nvPr/>
        </p:nvGrpSpPr>
        <p:grpSpPr>
          <a:xfrm>
            <a:off x="3100780" y="5092711"/>
            <a:ext cx="594348" cy="349924"/>
            <a:chOff x="3260171" y="5386326"/>
            <a:chExt cx="594348" cy="349924"/>
          </a:xfrm>
          <a:solidFill>
            <a:schemeClr val="bg2"/>
          </a:solidFill>
        </p:grpSpPr>
        <p:sp>
          <p:nvSpPr>
            <p:cNvPr id="346" name="AutoShape 36">
              <a:extLst>
                <a:ext uri="{FF2B5EF4-FFF2-40B4-BE49-F238E27FC236}">
                  <a16:creationId xmlns:a16="http://schemas.microsoft.com/office/drawing/2014/main" id="{5D0103B6-F1AC-42BD-8148-D10C7298537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260171" y="5386326"/>
              <a:ext cx="594348" cy="349924"/>
            </a:xfrm>
            <a:prstGeom prst="rect">
              <a:avLst/>
            </a:prstGeom>
            <a:grpFill/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7" name="Rectangle 38">
              <a:extLst>
                <a:ext uri="{FF2B5EF4-FFF2-40B4-BE49-F238E27FC236}">
                  <a16:creationId xmlns:a16="http://schemas.microsoft.com/office/drawing/2014/main" id="{3CE85E71-8435-4D32-9BD6-4E10AE3AF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350" y="5387371"/>
              <a:ext cx="588081" cy="173395"/>
            </a:xfrm>
            <a:prstGeom prst="rect">
              <a:avLst/>
            </a:prstGeom>
            <a:grpFill/>
            <a:ln w="15875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8" name="Rectangle 39">
              <a:extLst>
                <a:ext uri="{FF2B5EF4-FFF2-40B4-BE49-F238E27FC236}">
                  <a16:creationId xmlns:a16="http://schemas.microsoft.com/office/drawing/2014/main" id="{50ED5EF6-C8B1-44ED-883E-5B9093109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350" y="5560766"/>
              <a:ext cx="588081" cy="173395"/>
            </a:xfrm>
            <a:prstGeom prst="rect">
              <a:avLst/>
            </a:prstGeom>
            <a:grpFill/>
            <a:ln w="15875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9" name="Rectangle 40">
              <a:extLst>
                <a:ext uri="{FF2B5EF4-FFF2-40B4-BE49-F238E27FC236}">
                  <a16:creationId xmlns:a16="http://schemas.microsoft.com/office/drawing/2014/main" id="{9FDCEF63-133A-40D4-84F6-C0AF586C4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642" y="5423929"/>
              <a:ext cx="504946" cy="1077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7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USERNAME</a:t>
              </a:r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8E1F48E4-FE6A-4B2D-A874-6970BC997C6F}"/>
                </a:ext>
              </a:extLst>
            </p:cNvPr>
            <p:cNvSpPr/>
            <p:nvPr/>
          </p:nvSpPr>
          <p:spPr>
            <a:xfrm>
              <a:off x="3327385" y="5627946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050810BA-B2FA-41BB-920E-D7B803D73B2C}"/>
                </a:ext>
              </a:extLst>
            </p:cNvPr>
            <p:cNvSpPr/>
            <p:nvPr/>
          </p:nvSpPr>
          <p:spPr>
            <a:xfrm>
              <a:off x="3399032" y="5627946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F7DC1B1C-4900-4145-A2FE-6BDEE822D0D3}"/>
                </a:ext>
              </a:extLst>
            </p:cNvPr>
            <p:cNvSpPr/>
            <p:nvPr/>
          </p:nvSpPr>
          <p:spPr>
            <a:xfrm>
              <a:off x="3470679" y="5627946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F6A8FADC-BD71-4912-8CA0-331006AE7617}"/>
                </a:ext>
              </a:extLst>
            </p:cNvPr>
            <p:cNvSpPr/>
            <p:nvPr/>
          </p:nvSpPr>
          <p:spPr>
            <a:xfrm>
              <a:off x="3540014" y="5627946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A00C6D3E-1600-4FFA-96B6-2FFE931570C7}"/>
                </a:ext>
              </a:extLst>
            </p:cNvPr>
            <p:cNvSpPr/>
            <p:nvPr/>
          </p:nvSpPr>
          <p:spPr>
            <a:xfrm>
              <a:off x="3609349" y="5627946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FFBECE9A-02B6-48F2-8F10-2A8608BEA35A}"/>
                </a:ext>
              </a:extLst>
            </p:cNvPr>
            <p:cNvSpPr/>
            <p:nvPr/>
          </p:nvSpPr>
          <p:spPr>
            <a:xfrm>
              <a:off x="3678684" y="5627946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CD3EE7BE-8FBD-4AEC-9BBF-50620CD74892}"/>
                </a:ext>
              </a:extLst>
            </p:cNvPr>
            <p:cNvSpPr/>
            <p:nvPr/>
          </p:nvSpPr>
          <p:spPr>
            <a:xfrm>
              <a:off x="3748020" y="5627946"/>
              <a:ext cx="34662" cy="34662"/>
            </a:xfrm>
            <a:prstGeom prst="ellipse">
              <a:avLst/>
            </a:prstGeom>
            <a:grp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9AC787A-3B21-44E5-8DBA-414D1598F9DD}"/>
              </a:ext>
            </a:extLst>
          </p:cNvPr>
          <p:cNvGrpSpPr/>
          <p:nvPr/>
        </p:nvGrpSpPr>
        <p:grpSpPr>
          <a:xfrm>
            <a:off x="2309399" y="2449585"/>
            <a:ext cx="605248" cy="2993050"/>
            <a:chOff x="2468790" y="2743200"/>
            <a:chExt cx="605248" cy="2993050"/>
          </a:xfrm>
          <a:solidFill>
            <a:schemeClr val="bg2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F019E7C-A415-47BF-8361-186DB20C95A0}"/>
                </a:ext>
              </a:extLst>
            </p:cNvPr>
            <p:cNvGrpSpPr/>
            <p:nvPr/>
          </p:nvGrpSpPr>
          <p:grpSpPr>
            <a:xfrm>
              <a:off x="2475055" y="2743200"/>
              <a:ext cx="594348" cy="349924"/>
              <a:chOff x="2475055" y="2743200"/>
              <a:chExt cx="594348" cy="349924"/>
            </a:xfrm>
            <a:grpFill/>
          </p:grpSpPr>
          <p:sp>
            <p:nvSpPr>
              <p:cNvPr id="577" name="AutoShape 36">
                <a:extLst>
                  <a:ext uri="{FF2B5EF4-FFF2-40B4-BE49-F238E27FC236}">
                    <a16:creationId xmlns:a16="http://schemas.microsoft.com/office/drawing/2014/main" id="{9DB6B362-38F2-4002-AA1F-101812DDCEF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475055" y="2743200"/>
                <a:ext cx="594348" cy="349924"/>
              </a:xfrm>
              <a:prstGeom prst="rect">
                <a:avLst/>
              </a:prstGeom>
              <a:grp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8" name="Rectangle 38">
                <a:extLst>
                  <a:ext uri="{FF2B5EF4-FFF2-40B4-BE49-F238E27FC236}">
                    <a16:creationId xmlns:a16="http://schemas.microsoft.com/office/drawing/2014/main" id="{C88FB354-2828-444D-BB17-8380979EF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9234" y="2744245"/>
                <a:ext cx="588081" cy="173395"/>
              </a:xfrm>
              <a:prstGeom prst="rect">
                <a:avLst/>
              </a:prstGeom>
              <a:grpFill/>
              <a:ln w="15875" cap="rnd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9" name="Rectangle 39">
                <a:extLst>
                  <a:ext uri="{FF2B5EF4-FFF2-40B4-BE49-F238E27FC236}">
                    <a16:creationId xmlns:a16="http://schemas.microsoft.com/office/drawing/2014/main" id="{61C48CB8-1E2E-4A51-92A6-26F140B5E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9234" y="2917640"/>
                <a:ext cx="588081" cy="173395"/>
              </a:xfrm>
              <a:prstGeom prst="rect">
                <a:avLst/>
              </a:prstGeom>
              <a:grpFill/>
              <a:ln w="15875" cap="rnd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0" name="Rectangle 40">
                <a:extLst>
                  <a:ext uri="{FF2B5EF4-FFF2-40B4-BE49-F238E27FC236}">
                    <a16:creationId xmlns:a16="http://schemas.microsoft.com/office/drawing/2014/main" id="{47851A49-3F1E-4B94-AA83-92D2D2576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4526" y="2780803"/>
                <a:ext cx="504946" cy="1077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7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USERNAME</a:t>
                </a: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3D0AC19F-D3BC-4C36-BBA0-07CCF0D8CF09}"/>
                  </a:ext>
                </a:extLst>
              </p:cNvPr>
              <p:cNvSpPr/>
              <p:nvPr/>
            </p:nvSpPr>
            <p:spPr>
              <a:xfrm>
                <a:off x="2542269" y="2984820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2" name="Oval 581">
                <a:extLst>
                  <a:ext uri="{FF2B5EF4-FFF2-40B4-BE49-F238E27FC236}">
                    <a16:creationId xmlns:a16="http://schemas.microsoft.com/office/drawing/2014/main" id="{463E0238-8334-440E-8835-1536611E7668}"/>
                  </a:ext>
                </a:extLst>
              </p:cNvPr>
              <p:cNvSpPr/>
              <p:nvPr/>
            </p:nvSpPr>
            <p:spPr>
              <a:xfrm>
                <a:off x="2613916" y="2984820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3" name="Oval 582">
                <a:extLst>
                  <a:ext uri="{FF2B5EF4-FFF2-40B4-BE49-F238E27FC236}">
                    <a16:creationId xmlns:a16="http://schemas.microsoft.com/office/drawing/2014/main" id="{30772EC0-2A47-4E94-A4ED-2C9645B061BA}"/>
                  </a:ext>
                </a:extLst>
              </p:cNvPr>
              <p:cNvSpPr/>
              <p:nvPr/>
            </p:nvSpPr>
            <p:spPr>
              <a:xfrm>
                <a:off x="2685563" y="2984820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4" name="Oval 583">
                <a:extLst>
                  <a:ext uri="{FF2B5EF4-FFF2-40B4-BE49-F238E27FC236}">
                    <a16:creationId xmlns:a16="http://schemas.microsoft.com/office/drawing/2014/main" id="{8570E4F5-86B4-4116-B29B-0C936CC9A0DB}"/>
                  </a:ext>
                </a:extLst>
              </p:cNvPr>
              <p:cNvSpPr/>
              <p:nvPr/>
            </p:nvSpPr>
            <p:spPr>
              <a:xfrm>
                <a:off x="2754898" y="2984820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5" name="Oval 584">
                <a:extLst>
                  <a:ext uri="{FF2B5EF4-FFF2-40B4-BE49-F238E27FC236}">
                    <a16:creationId xmlns:a16="http://schemas.microsoft.com/office/drawing/2014/main" id="{7FC35E07-E232-4A20-ABC9-7A3064B707A9}"/>
                  </a:ext>
                </a:extLst>
              </p:cNvPr>
              <p:cNvSpPr/>
              <p:nvPr/>
            </p:nvSpPr>
            <p:spPr>
              <a:xfrm>
                <a:off x="2824233" y="2984820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6" name="Oval 585">
                <a:extLst>
                  <a:ext uri="{FF2B5EF4-FFF2-40B4-BE49-F238E27FC236}">
                    <a16:creationId xmlns:a16="http://schemas.microsoft.com/office/drawing/2014/main" id="{F2C7C54D-300F-4AB8-8637-063B8C965ACC}"/>
                  </a:ext>
                </a:extLst>
              </p:cNvPr>
              <p:cNvSpPr/>
              <p:nvPr/>
            </p:nvSpPr>
            <p:spPr>
              <a:xfrm>
                <a:off x="2893568" y="2984820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DA46C8C7-72E9-41C7-B80C-2271512ECA54}"/>
                  </a:ext>
                </a:extLst>
              </p:cNvPr>
              <p:cNvSpPr/>
              <p:nvPr/>
            </p:nvSpPr>
            <p:spPr>
              <a:xfrm>
                <a:off x="2962904" y="2984820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8128C14-A1FB-47DA-87EE-A97C71329EBD}"/>
                </a:ext>
              </a:extLst>
            </p:cNvPr>
            <p:cNvGrpSpPr/>
            <p:nvPr/>
          </p:nvGrpSpPr>
          <p:grpSpPr>
            <a:xfrm>
              <a:off x="2472967" y="3183721"/>
              <a:ext cx="594348" cy="349924"/>
              <a:chOff x="2472967" y="3183721"/>
              <a:chExt cx="594348" cy="349924"/>
            </a:xfrm>
            <a:grpFill/>
          </p:grpSpPr>
          <p:sp>
            <p:nvSpPr>
              <p:cNvPr id="566" name="AutoShape 36">
                <a:extLst>
                  <a:ext uri="{FF2B5EF4-FFF2-40B4-BE49-F238E27FC236}">
                    <a16:creationId xmlns:a16="http://schemas.microsoft.com/office/drawing/2014/main" id="{6A5F5BD6-2D91-4AF8-BBB3-BADFB4BB4AB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472967" y="3183721"/>
                <a:ext cx="594348" cy="349924"/>
              </a:xfrm>
              <a:prstGeom prst="rect">
                <a:avLst/>
              </a:prstGeom>
              <a:grp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7" name="Rectangle 38">
                <a:extLst>
                  <a:ext uri="{FF2B5EF4-FFF2-40B4-BE49-F238E27FC236}">
                    <a16:creationId xmlns:a16="http://schemas.microsoft.com/office/drawing/2014/main" id="{A3EE34A2-BEA4-42B5-993D-B9E7930B9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7146" y="3184766"/>
                <a:ext cx="588081" cy="173395"/>
              </a:xfrm>
              <a:prstGeom prst="rect">
                <a:avLst/>
              </a:prstGeom>
              <a:grpFill/>
              <a:ln w="15875" cap="rnd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8" name="Rectangle 39">
                <a:extLst>
                  <a:ext uri="{FF2B5EF4-FFF2-40B4-BE49-F238E27FC236}">
                    <a16:creationId xmlns:a16="http://schemas.microsoft.com/office/drawing/2014/main" id="{AA1AE3D1-693D-4A66-AFB0-1B538DF0E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7146" y="3358161"/>
                <a:ext cx="588081" cy="173395"/>
              </a:xfrm>
              <a:prstGeom prst="rect">
                <a:avLst/>
              </a:prstGeom>
              <a:grpFill/>
              <a:ln w="15875" cap="rnd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9" name="Rectangle 40">
                <a:extLst>
                  <a:ext uri="{FF2B5EF4-FFF2-40B4-BE49-F238E27FC236}">
                    <a16:creationId xmlns:a16="http://schemas.microsoft.com/office/drawing/2014/main" id="{39A6B26F-1EED-4B31-ABDA-F26174B5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2438" y="3221324"/>
                <a:ext cx="504946" cy="1077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7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USERNAME</a:t>
                </a:r>
              </a:p>
            </p:txBody>
          </p:sp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CEC11FB5-899C-4EDB-9264-A43B894C9BAD}"/>
                  </a:ext>
                </a:extLst>
              </p:cNvPr>
              <p:cNvSpPr/>
              <p:nvPr/>
            </p:nvSpPr>
            <p:spPr>
              <a:xfrm>
                <a:off x="2540181" y="3425341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0F363F00-14EF-42FA-ACBE-269541E395F4}"/>
                  </a:ext>
                </a:extLst>
              </p:cNvPr>
              <p:cNvSpPr/>
              <p:nvPr/>
            </p:nvSpPr>
            <p:spPr>
              <a:xfrm>
                <a:off x="2611828" y="3425341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1418A918-EB43-4273-8599-5A1017BD43C6}"/>
                  </a:ext>
                </a:extLst>
              </p:cNvPr>
              <p:cNvSpPr/>
              <p:nvPr/>
            </p:nvSpPr>
            <p:spPr>
              <a:xfrm>
                <a:off x="2683475" y="3425341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ADD71156-2B15-4B5D-A4EC-F1EA8EF5F4B3}"/>
                  </a:ext>
                </a:extLst>
              </p:cNvPr>
              <p:cNvSpPr/>
              <p:nvPr/>
            </p:nvSpPr>
            <p:spPr>
              <a:xfrm>
                <a:off x="2752810" y="3425341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AAC48D2B-1814-475B-9C6C-D47AB0A9D4EB}"/>
                  </a:ext>
                </a:extLst>
              </p:cNvPr>
              <p:cNvSpPr/>
              <p:nvPr/>
            </p:nvSpPr>
            <p:spPr>
              <a:xfrm>
                <a:off x="2822145" y="3425341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6F039B05-9035-46B9-A77F-10160B0510EB}"/>
                  </a:ext>
                </a:extLst>
              </p:cNvPr>
              <p:cNvSpPr/>
              <p:nvPr/>
            </p:nvSpPr>
            <p:spPr>
              <a:xfrm>
                <a:off x="2891480" y="3425341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6" name="Oval 575">
                <a:extLst>
                  <a:ext uri="{FF2B5EF4-FFF2-40B4-BE49-F238E27FC236}">
                    <a16:creationId xmlns:a16="http://schemas.microsoft.com/office/drawing/2014/main" id="{13D7D0F3-7F8B-4DBC-B295-AD96025071D6}"/>
                  </a:ext>
                </a:extLst>
              </p:cNvPr>
              <p:cNvSpPr/>
              <p:nvPr/>
            </p:nvSpPr>
            <p:spPr>
              <a:xfrm>
                <a:off x="2960816" y="3425341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3F5023-886F-4AAD-8916-D61426175E13}"/>
                </a:ext>
              </a:extLst>
            </p:cNvPr>
            <p:cNvGrpSpPr/>
            <p:nvPr/>
          </p:nvGrpSpPr>
          <p:grpSpPr>
            <a:xfrm>
              <a:off x="2472967" y="3624243"/>
              <a:ext cx="594348" cy="349924"/>
              <a:chOff x="2472967" y="3624243"/>
              <a:chExt cx="594348" cy="349924"/>
            </a:xfrm>
            <a:grpFill/>
          </p:grpSpPr>
          <p:sp>
            <p:nvSpPr>
              <p:cNvPr id="555" name="AutoShape 36">
                <a:extLst>
                  <a:ext uri="{FF2B5EF4-FFF2-40B4-BE49-F238E27FC236}">
                    <a16:creationId xmlns:a16="http://schemas.microsoft.com/office/drawing/2014/main" id="{93DEC132-2A05-4DD7-B7DA-07517D351792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472967" y="3624243"/>
                <a:ext cx="594348" cy="349924"/>
              </a:xfrm>
              <a:prstGeom prst="rect">
                <a:avLst/>
              </a:prstGeom>
              <a:grp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6" name="Rectangle 38">
                <a:extLst>
                  <a:ext uri="{FF2B5EF4-FFF2-40B4-BE49-F238E27FC236}">
                    <a16:creationId xmlns:a16="http://schemas.microsoft.com/office/drawing/2014/main" id="{2EEA6FFD-CEE5-448C-B57B-F041019A3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7146" y="3625288"/>
                <a:ext cx="588081" cy="173395"/>
              </a:xfrm>
              <a:prstGeom prst="rect">
                <a:avLst/>
              </a:prstGeom>
              <a:grpFill/>
              <a:ln w="15875" cap="rnd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7" name="Rectangle 39">
                <a:extLst>
                  <a:ext uri="{FF2B5EF4-FFF2-40B4-BE49-F238E27FC236}">
                    <a16:creationId xmlns:a16="http://schemas.microsoft.com/office/drawing/2014/main" id="{360DC38D-7B33-43A3-A317-4B06C4C05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7146" y="3798683"/>
                <a:ext cx="588081" cy="173395"/>
              </a:xfrm>
              <a:prstGeom prst="rect">
                <a:avLst/>
              </a:prstGeom>
              <a:grpFill/>
              <a:ln w="15875" cap="rnd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8" name="Rectangle 40">
                <a:extLst>
                  <a:ext uri="{FF2B5EF4-FFF2-40B4-BE49-F238E27FC236}">
                    <a16:creationId xmlns:a16="http://schemas.microsoft.com/office/drawing/2014/main" id="{5833D5FC-FFD4-4E53-AC31-209FA0709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2438" y="3661846"/>
                <a:ext cx="504946" cy="1077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7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USERNAME</a:t>
                </a:r>
              </a:p>
            </p:txBody>
          </p:sp>
          <p:sp>
            <p:nvSpPr>
              <p:cNvPr id="559" name="Oval 558">
                <a:extLst>
                  <a:ext uri="{FF2B5EF4-FFF2-40B4-BE49-F238E27FC236}">
                    <a16:creationId xmlns:a16="http://schemas.microsoft.com/office/drawing/2014/main" id="{4F965AB2-3BBC-447B-895E-13E59D152446}"/>
                  </a:ext>
                </a:extLst>
              </p:cNvPr>
              <p:cNvSpPr/>
              <p:nvPr/>
            </p:nvSpPr>
            <p:spPr>
              <a:xfrm>
                <a:off x="2540181" y="3865863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0" name="Oval 559">
                <a:extLst>
                  <a:ext uri="{FF2B5EF4-FFF2-40B4-BE49-F238E27FC236}">
                    <a16:creationId xmlns:a16="http://schemas.microsoft.com/office/drawing/2014/main" id="{CF616B43-0C7B-492B-BC73-097074ADBA04}"/>
                  </a:ext>
                </a:extLst>
              </p:cNvPr>
              <p:cNvSpPr/>
              <p:nvPr/>
            </p:nvSpPr>
            <p:spPr>
              <a:xfrm>
                <a:off x="2611828" y="3865863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1" name="Oval 560">
                <a:extLst>
                  <a:ext uri="{FF2B5EF4-FFF2-40B4-BE49-F238E27FC236}">
                    <a16:creationId xmlns:a16="http://schemas.microsoft.com/office/drawing/2014/main" id="{90C64559-B8A5-4C9D-967F-44BF761291E9}"/>
                  </a:ext>
                </a:extLst>
              </p:cNvPr>
              <p:cNvSpPr/>
              <p:nvPr/>
            </p:nvSpPr>
            <p:spPr>
              <a:xfrm>
                <a:off x="2683475" y="3865863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2" name="Oval 561">
                <a:extLst>
                  <a:ext uri="{FF2B5EF4-FFF2-40B4-BE49-F238E27FC236}">
                    <a16:creationId xmlns:a16="http://schemas.microsoft.com/office/drawing/2014/main" id="{3A58DE9A-717F-493B-8743-CFD64E1AA4B6}"/>
                  </a:ext>
                </a:extLst>
              </p:cNvPr>
              <p:cNvSpPr/>
              <p:nvPr/>
            </p:nvSpPr>
            <p:spPr>
              <a:xfrm>
                <a:off x="2752810" y="3865863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3" name="Oval 562">
                <a:extLst>
                  <a:ext uri="{FF2B5EF4-FFF2-40B4-BE49-F238E27FC236}">
                    <a16:creationId xmlns:a16="http://schemas.microsoft.com/office/drawing/2014/main" id="{5ABF67C4-6BA4-44F5-8FE0-BA6EE5152D5C}"/>
                  </a:ext>
                </a:extLst>
              </p:cNvPr>
              <p:cNvSpPr/>
              <p:nvPr/>
            </p:nvSpPr>
            <p:spPr>
              <a:xfrm>
                <a:off x="2822145" y="3865863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4" name="Oval 563">
                <a:extLst>
                  <a:ext uri="{FF2B5EF4-FFF2-40B4-BE49-F238E27FC236}">
                    <a16:creationId xmlns:a16="http://schemas.microsoft.com/office/drawing/2014/main" id="{422060C7-A0AD-4CAE-B1A5-7C199F124AA3}"/>
                  </a:ext>
                </a:extLst>
              </p:cNvPr>
              <p:cNvSpPr/>
              <p:nvPr/>
            </p:nvSpPr>
            <p:spPr>
              <a:xfrm>
                <a:off x="2891480" y="3865863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5" name="Oval 564">
                <a:extLst>
                  <a:ext uri="{FF2B5EF4-FFF2-40B4-BE49-F238E27FC236}">
                    <a16:creationId xmlns:a16="http://schemas.microsoft.com/office/drawing/2014/main" id="{8FE9EB35-8AF3-4FC1-9A0E-97C6050A0EE5}"/>
                  </a:ext>
                </a:extLst>
              </p:cNvPr>
              <p:cNvSpPr/>
              <p:nvPr/>
            </p:nvSpPr>
            <p:spPr>
              <a:xfrm>
                <a:off x="2960816" y="3865863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CDB8CAB-2108-4651-A006-52A7461A444A}"/>
                </a:ext>
              </a:extLst>
            </p:cNvPr>
            <p:cNvGrpSpPr/>
            <p:nvPr/>
          </p:nvGrpSpPr>
          <p:grpSpPr>
            <a:xfrm>
              <a:off x="2472967" y="4064764"/>
              <a:ext cx="594348" cy="349924"/>
              <a:chOff x="2472967" y="4064764"/>
              <a:chExt cx="594348" cy="349924"/>
            </a:xfrm>
            <a:grpFill/>
          </p:grpSpPr>
          <p:sp>
            <p:nvSpPr>
              <p:cNvPr id="544" name="AutoShape 36">
                <a:extLst>
                  <a:ext uri="{FF2B5EF4-FFF2-40B4-BE49-F238E27FC236}">
                    <a16:creationId xmlns:a16="http://schemas.microsoft.com/office/drawing/2014/main" id="{DF5B4844-CA23-410A-A281-71698630B5D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472967" y="4064764"/>
                <a:ext cx="594348" cy="349924"/>
              </a:xfrm>
              <a:prstGeom prst="rect">
                <a:avLst/>
              </a:prstGeom>
              <a:grp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5" name="Rectangle 38">
                <a:extLst>
                  <a:ext uri="{FF2B5EF4-FFF2-40B4-BE49-F238E27FC236}">
                    <a16:creationId xmlns:a16="http://schemas.microsoft.com/office/drawing/2014/main" id="{72D0A23D-B2B2-4977-9022-77FFF1AD5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7146" y="4065809"/>
                <a:ext cx="588081" cy="173395"/>
              </a:xfrm>
              <a:prstGeom prst="rect">
                <a:avLst/>
              </a:prstGeom>
              <a:grpFill/>
              <a:ln w="15875" cap="rnd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6" name="Rectangle 39">
                <a:extLst>
                  <a:ext uri="{FF2B5EF4-FFF2-40B4-BE49-F238E27FC236}">
                    <a16:creationId xmlns:a16="http://schemas.microsoft.com/office/drawing/2014/main" id="{CF34D9BA-FFDE-4E8B-9043-651D504C0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7146" y="4239204"/>
                <a:ext cx="588081" cy="173395"/>
              </a:xfrm>
              <a:prstGeom prst="rect">
                <a:avLst/>
              </a:prstGeom>
              <a:grpFill/>
              <a:ln w="15875" cap="rnd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7" name="Rectangle 40">
                <a:extLst>
                  <a:ext uri="{FF2B5EF4-FFF2-40B4-BE49-F238E27FC236}">
                    <a16:creationId xmlns:a16="http://schemas.microsoft.com/office/drawing/2014/main" id="{B0ACE412-6134-4EB4-A1CF-06E18BD78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2438" y="4102367"/>
                <a:ext cx="504946" cy="1077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7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USERNAME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93BF82F2-132D-4974-9D33-AF5969220123}"/>
                  </a:ext>
                </a:extLst>
              </p:cNvPr>
              <p:cNvSpPr/>
              <p:nvPr/>
            </p:nvSpPr>
            <p:spPr>
              <a:xfrm>
                <a:off x="2540181" y="4306384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9" name="Oval 548">
                <a:extLst>
                  <a:ext uri="{FF2B5EF4-FFF2-40B4-BE49-F238E27FC236}">
                    <a16:creationId xmlns:a16="http://schemas.microsoft.com/office/drawing/2014/main" id="{2DFBDB78-2FA8-409C-AF36-8D025876A397}"/>
                  </a:ext>
                </a:extLst>
              </p:cNvPr>
              <p:cNvSpPr/>
              <p:nvPr/>
            </p:nvSpPr>
            <p:spPr>
              <a:xfrm>
                <a:off x="2611828" y="4306384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0" name="Oval 549">
                <a:extLst>
                  <a:ext uri="{FF2B5EF4-FFF2-40B4-BE49-F238E27FC236}">
                    <a16:creationId xmlns:a16="http://schemas.microsoft.com/office/drawing/2014/main" id="{EA2F0448-027A-46BA-857E-2F16B1F388ED}"/>
                  </a:ext>
                </a:extLst>
              </p:cNvPr>
              <p:cNvSpPr/>
              <p:nvPr/>
            </p:nvSpPr>
            <p:spPr>
              <a:xfrm>
                <a:off x="2683475" y="4306384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1" name="Oval 550">
                <a:extLst>
                  <a:ext uri="{FF2B5EF4-FFF2-40B4-BE49-F238E27FC236}">
                    <a16:creationId xmlns:a16="http://schemas.microsoft.com/office/drawing/2014/main" id="{BB72E438-C53B-451C-A1B2-5E3627711CED}"/>
                  </a:ext>
                </a:extLst>
              </p:cNvPr>
              <p:cNvSpPr/>
              <p:nvPr/>
            </p:nvSpPr>
            <p:spPr>
              <a:xfrm>
                <a:off x="2752810" y="4306384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2" name="Oval 551">
                <a:extLst>
                  <a:ext uri="{FF2B5EF4-FFF2-40B4-BE49-F238E27FC236}">
                    <a16:creationId xmlns:a16="http://schemas.microsoft.com/office/drawing/2014/main" id="{EEDAF75C-0633-4969-BC0C-1E00FE17F0E7}"/>
                  </a:ext>
                </a:extLst>
              </p:cNvPr>
              <p:cNvSpPr/>
              <p:nvPr/>
            </p:nvSpPr>
            <p:spPr>
              <a:xfrm>
                <a:off x="2822145" y="4306384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3" name="Oval 552">
                <a:extLst>
                  <a:ext uri="{FF2B5EF4-FFF2-40B4-BE49-F238E27FC236}">
                    <a16:creationId xmlns:a16="http://schemas.microsoft.com/office/drawing/2014/main" id="{D07E95BC-7C0B-47F5-A873-3CB9916605DE}"/>
                  </a:ext>
                </a:extLst>
              </p:cNvPr>
              <p:cNvSpPr/>
              <p:nvPr/>
            </p:nvSpPr>
            <p:spPr>
              <a:xfrm>
                <a:off x="2891480" y="4306384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4" name="Oval 553">
                <a:extLst>
                  <a:ext uri="{FF2B5EF4-FFF2-40B4-BE49-F238E27FC236}">
                    <a16:creationId xmlns:a16="http://schemas.microsoft.com/office/drawing/2014/main" id="{383932CE-F094-446D-93C1-D659A72EA4F1}"/>
                  </a:ext>
                </a:extLst>
              </p:cNvPr>
              <p:cNvSpPr/>
              <p:nvPr/>
            </p:nvSpPr>
            <p:spPr>
              <a:xfrm>
                <a:off x="2960816" y="4306384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24B25FF-A7E6-48E6-8167-98BB4E1055A7}"/>
                </a:ext>
              </a:extLst>
            </p:cNvPr>
            <p:cNvGrpSpPr/>
            <p:nvPr/>
          </p:nvGrpSpPr>
          <p:grpSpPr>
            <a:xfrm>
              <a:off x="2479690" y="4505285"/>
              <a:ext cx="594348" cy="349924"/>
              <a:chOff x="2479690" y="4505285"/>
              <a:chExt cx="594348" cy="349924"/>
            </a:xfrm>
            <a:grpFill/>
          </p:grpSpPr>
          <p:sp>
            <p:nvSpPr>
              <p:cNvPr id="533" name="AutoShape 36">
                <a:extLst>
                  <a:ext uri="{FF2B5EF4-FFF2-40B4-BE49-F238E27FC236}">
                    <a16:creationId xmlns:a16="http://schemas.microsoft.com/office/drawing/2014/main" id="{47ECECF3-1440-45FF-A0C1-D295B4A4A88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479690" y="4505285"/>
                <a:ext cx="594348" cy="349924"/>
              </a:xfrm>
              <a:prstGeom prst="rect">
                <a:avLst/>
              </a:prstGeom>
              <a:grp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4" name="Rectangle 38">
                <a:extLst>
                  <a:ext uri="{FF2B5EF4-FFF2-40B4-BE49-F238E27FC236}">
                    <a16:creationId xmlns:a16="http://schemas.microsoft.com/office/drawing/2014/main" id="{D39B792B-780B-4725-9D75-3A43313FB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3869" y="4506330"/>
                <a:ext cx="588081" cy="173395"/>
              </a:xfrm>
              <a:prstGeom prst="rect">
                <a:avLst/>
              </a:prstGeom>
              <a:grpFill/>
              <a:ln w="15875" cap="rnd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5" name="Rectangle 39">
                <a:extLst>
                  <a:ext uri="{FF2B5EF4-FFF2-40B4-BE49-F238E27FC236}">
                    <a16:creationId xmlns:a16="http://schemas.microsoft.com/office/drawing/2014/main" id="{5BE69CB1-F6B6-4E6C-A1DA-378828216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3869" y="4679725"/>
                <a:ext cx="588081" cy="173395"/>
              </a:xfrm>
              <a:prstGeom prst="rect">
                <a:avLst/>
              </a:prstGeom>
              <a:grpFill/>
              <a:ln w="15875" cap="rnd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6" name="Rectangle 40">
                <a:extLst>
                  <a:ext uri="{FF2B5EF4-FFF2-40B4-BE49-F238E27FC236}">
                    <a16:creationId xmlns:a16="http://schemas.microsoft.com/office/drawing/2014/main" id="{1BE7373B-85E3-4A1A-B346-64E904156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9161" y="4542888"/>
                <a:ext cx="504946" cy="1077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7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USERNAME</a:t>
                </a:r>
              </a:p>
            </p:txBody>
          </p:sp>
          <p:sp>
            <p:nvSpPr>
              <p:cNvPr id="537" name="Oval 536">
                <a:extLst>
                  <a:ext uri="{FF2B5EF4-FFF2-40B4-BE49-F238E27FC236}">
                    <a16:creationId xmlns:a16="http://schemas.microsoft.com/office/drawing/2014/main" id="{088132ED-59C7-4964-BA9C-0195A220F2A6}"/>
                  </a:ext>
                </a:extLst>
              </p:cNvPr>
              <p:cNvSpPr/>
              <p:nvPr/>
            </p:nvSpPr>
            <p:spPr>
              <a:xfrm>
                <a:off x="2546904" y="4746905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8" name="Oval 537">
                <a:extLst>
                  <a:ext uri="{FF2B5EF4-FFF2-40B4-BE49-F238E27FC236}">
                    <a16:creationId xmlns:a16="http://schemas.microsoft.com/office/drawing/2014/main" id="{4E81865E-B97C-47C4-A665-E3A415BE8D1B}"/>
                  </a:ext>
                </a:extLst>
              </p:cNvPr>
              <p:cNvSpPr/>
              <p:nvPr/>
            </p:nvSpPr>
            <p:spPr>
              <a:xfrm>
                <a:off x="2618551" y="4746905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9" name="Oval 538">
                <a:extLst>
                  <a:ext uri="{FF2B5EF4-FFF2-40B4-BE49-F238E27FC236}">
                    <a16:creationId xmlns:a16="http://schemas.microsoft.com/office/drawing/2014/main" id="{6A764F9A-B817-4EC8-8DAB-119BC6D20C7A}"/>
                  </a:ext>
                </a:extLst>
              </p:cNvPr>
              <p:cNvSpPr/>
              <p:nvPr/>
            </p:nvSpPr>
            <p:spPr>
              <a:xfrm>
                <a:off x="2690198" y="4746905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4CBFC3B4-6C08-4D77-A6EB-1909E4D49CA9}"/>
                  </a:ext>
                </a:extLst>
              </p:cNvPr>
              <p:cNvSpPr/>
              <p:nvPr/>
            </p:nvSpPr>
            <p:spPr>
              <a:xfrm>
                <a:off x="2759533" y="4746905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1" name="Oval 540">
                <a:extLst>
                  <a:ext uri="{FF2B5EF4-FFF2-40B4-BE49-F238E27FC236}">
                    <a16:creationId xmlns:a16="http://schemas.microsoft.com/office/drawing/2014/main" id="{8A5B24A2-ED2A-4AFB-889B-58BDE7685DF1}"/>
                  </a:ext>
                </a:extLst>
              </p:cNvPr>
              <p:cNvSpPr/>
              <p:nvPr/>
            </p:nvSpPr>
            <p:spPr>
              <a:xfrm>
                <a:off x="2828868" y="4746905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2" name="Oval 541">
                <a:extLst>
                  <a:ext uri="{FF2B5EF4-FFF2-40B4-BE49-F238E27FC236}">
                    <a16:creationId xmlns:a16="http://schemas.microsoft.com/office/drawing/2014/main" id="{33FC087B-0BFC-4C36-A780-4C96EFF9FDBD}"/>
                  </a:ext>
                </a:extLst>
              </p:cNvPr>
              <p:cNvSpPr/>
              <p:nvPr/>
            </p:nvSpPr>
            <p:spPr>
              <a:xfrm>
                <a:off x="2898203" y="4746905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3" name="Oval 542">
                <a:extLst>
                  <a:ext uri="{FF2B5EF4-FFF2-40B4-BE49-F238E27FC236}">
                    <a16:creationId xmlns:a16="http://schemas.microsoft.com/office/drawing/2014/main" id="{180A4A7F-0354-4D5C-A8EE-FF6B340E799B}"/>
                  </a:ext>
                </a:extLst>
              </p:cNvPr>
              <p:cNvSpPr/>
              <p:nvPr/>
            </p:nvSpPr>
            <p:spPr>
              <a:xfrm>
                <a:off x="2967539" y="4746905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C82B912-4258-413D-B549-8179680A232B}"/>
                </a:ext>
              </a:extLst>
            </p:cNvPr>
            <p:cNvGrpSpPr/>
            <p:nvPr/>
          </p:nvGrpSpPr>
          <p:grpSpPr>
            <a:xfrm>
              <a:off x="2470878" y="4945807"/>
              <a:ext cx="594348" cy="349924"/>
              <a:chOff x="2470878" y="4945807"/>
              <a:chExt cx="594348" cy="349924"/>
            </a:xfrm>
            <a:grpFill/>
          </p:grpSpPr>
          <p:sp>
            <p:nvSpPr>
              <p:cNvPr id="522" name="AutoShape 36">
                <a:extLst>
                  <a:ext uri="{FF2B5EF4-FFF2-40B4-BE49-F238E27FC236}">
                    <a16:creationId xmlns:a16="http://schemas.microsoft.com/office/drawing/2014/main" id="{9AEC1333-58DA-4BF6-A0DD-20A039E5A0A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470878" y="4945807"/>
                <a:ext cx="594348" cy="349924"/>
              </a:xfrm>
              <a:prstGeom prst="rect">
                <a:avLst/>
              </a:prstGeom>
              <a:grp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3" name="Rectangle 38">
                <a:extLst>
                  <a:ext uri="{FF2B5EF4-FFF2-40B4-BE49-F238E27FC236}">
                    <a16:creationId xmlns:a16="http://schemas.microsoft.com/office/drawing/2014/main" id="{9EB4A752-D2E7-4610-81FC-59B7EB3D7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5057" y="4946852"/>
                <a:ext cx="588081" cy="173395"/>
              </a:xfrm>
              <a:prstGeom prst="rect">
                <a:avLst/>
              </a:prstGeom>
              <a:grpFill/>
              <a:ln w="15875" cap="rnd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4" name="Rectangle 39">
                <a:extLst>
                  <a:ext uri="{FF2B5EF4-FFF2-40B4-BE49-F238E27FC236}">
                    <a16:creationId xmlns:a16="http://schemas.microsoft.com/office/drawing/2014/main" id="{F2AA4F9B-F0E1-4C12-9D5E-56F99DC58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5057" y="5120247"/>
                <a:ext cx="588081" cy="173395"/>
              </a:xfrm>
              <a:prstGeom prst="rect">
                <a:avLst/>
              </a:prstGeom>
              <a:grpFill/>
              <a:ln w="15875" cap="rnd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5" name="Rectangle 40">
                <a:extLst>
                  <a:ext uri="{FF2B5EF4-FFF2-40B4-BE49-F238E27FC236}">
                    <a16:creationId xmlns:a16="http://schemas.microsoft.com/office/drawing/2014/main" id="{B4CEDECA-3576-44FE-9CC2-87C42782B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0349" y="4983410"/>
                <a:ext cx="504946" cy="1077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7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USERNAME</a:t>
                </a:r>
              </a:p>
            </p:txBody>
          </p:sp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274CF591-8D7D-4B2D-8920-309DB8526057}"/>
                  </a:ext>
                </a:extLst>
              </p:cNvPr>
              <p:cNvSpPr/>
              <p:nvPr/>
            </p:nvSpPr>
            <p:spPr>
              <a:xfrm>
                <a:off x="2538092" y="5187427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7" name="Oval 526">
                <a:extLst>
                  <a:ext uri="{FF2B5EF4-FFF2-40B4-BE49-F238E27FC236}">
                    <a16:creationId xmlns:a16="http://schemas.microsoft.com/office/drawing/2014/main" id="{1E1628BF-EF36-4AAF-AE18-F865AA5F03C2}"/>
                  </a:ext>
                </a:extLst>
              </p:cNvPr>
              <p:cNvSpPr/>
              <p:nvPr/>
            </p:nvSpPr>
            <p:spPr>
              <a:xfrm>
                <a:off x="2609739" y="5187427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8" name="Oval 527">
                <a:extLst>
                  <a:ext uri="{FF2B5EF4-FFF2-40B4-BE49-F238E27FC236}">
                    <a16:creationId xmlns:a16="http://schemas.microsoft.com/office/drawing/2014/main" id="{83841734-C53F-420C-BB04-6B783985E5C2}"/>
                  </a:ext>
                </a:extLst>
              </p:cNvPr>
              <p:cNvSpPr/>
              <p:nvPr/>
            </p:nvSpPr>
            <p:spPr>
              <a:xfrm>
                <a:off x="2681386" y="5187427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9" name="Oval 528">
                <a:extLst>
                  <a:ext uri="{FF2B5EF4-FFF2-40B4-BE49-F238E27FC236}">
                    <a16:creationId xmlns:a16="http://schemas.microsoft.com/office/drawing/2014/main" id="{7F9570B2-CAAE-45CF-9D25-0412B97CFAF3}"/>
                  </a:ext>
                </a:extLst>
              </p:cNvPr>
              <p:cNvSpPr/>
              <p:nvPr/>
            </p:nvSpPr>
            <p:spPr>
              <a:xfrm>
                <a:off x="2750721" y="5187427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0" name="Oval 529">
                <a:extLst>
                  <a:ext uri="{FF2B5EF4-FFF2-40B4-BE49-F238E27FC236}">
                    <a16:creationId xmlns:a16="http://schemas.microsoft.com/office/drawing/2014/main" id="{1F1199EE-B311-44DA-A671-EA1D358E33B8}"/>
                  </a:ext>
                </a:extLst>
              </p:cNvPr>
              <p:cNvSpPr/>
              <p:nvPr/>
            </p:nvSpPr>
            <p:spPr>
              <a:xfrm>
                <a:off x="2820056" y="5187427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1" name="Oval 530">
                <a:extLst>
                  <a:ext uri="{FF2B5EF4-FFF2-40B4-BE49-F238E27FC236}">
                    <a16:creationId xmlns:a16="http://schemas.microsoft.com/office/drawing/2014/main" id="{AA43D326-65EE-42DF-9ED2-2059CD3F66AA}"/>
                  </a:ext>
                </a:extLst>
              </p:cNvPr>
              <p:cNvSpPr/>
              <p:nvPr/>
            </p:nvSpPr>
            <p:spPr>
              <a:xfrm>
                <a:off x="2889391" y="5187427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2" name="Oval 531">
                <a:extLst>
                  <a:ext uri="{FF2B5EF4-FFF2-40B4-BE49-F238E27FC236}">
                    <a16:creationId xmlns:a16="http://schemas.microsoft.com/office/drawing/2014/main" id="{9D17C797-1E27-4FF2-B845-9D537F71BCEA}"/>
                  </a:ext>
                </a:extLst>
              </p:cNvPr>
              <p:cNvSpPr/>
              <p:nvPr/>
            </p:nvSpPr>
            <p:spPr>
              <a:xfrm>
                <a:off x="2958727" y="5187427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AF2C8C5-19FC-4211-BB6C-B31B1442C450}"/>
                </a:ext>
              </a:extLst>
            </p:cNvPr>
            <p:cNvGrpSpPr/>
            <p:nvPr/>
          </p:nvGrpSpPr>
          <p:grpSpPr>
            <a:xfrm>
              <a:off x="2468790" y="5386326"/>
              <a:ext cx="594348" cy="349924"/>
              <a:chOff x="2468790" y="5386326"/>
              <a:chExt cx="594348" cy="349924"/>
            </a:xfrm>
            <a:grpFill/>
          </p:grpSpPr>
          <p:sp>
            <p:nvSpPr>
              <p:cNvPr id="511" name="AutoShape 36">
                <a:extLst>
                  <a:ext uri="{FF2B5EF4-FFF2-40B4-BE49-F238E27FC236}">
                    <a16:creationId xmlns:a16="http://schemas.microsoft.com/office/drawing/2014/main" id="{F9842749-BF65-4C42-976A-F6584A19A3A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468790" y="5386326"/>
                <a:ext cx="594348" cy="349924"/>
              </a:xfrm>
              <a:prstGeom prst="rect">
                <a:avLst/>
              </a:prstGeom>
              <a:grp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2" name="Rectangle 38">
                <a:extLst>
                  <a:ext uri="{FF2B5EF4-FFF2-40B4-BE49-F238E27FC236}">
                    <a16:creationId xmlns:a16="http://schemas.microsoft.com/office/drawing/2014/main" id="{17C9755B-66D2-412D-8183-71B482474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2969" y="5387371"/>
                <a:ext cx="588081" cy="173395"/>
              </a:xfrm>
              <a:prstGeom prst="rect">
                <a:avLst/>
              </a:prstGeom>
              <a:grpFill/>
              <a:ln w="15875" cap="rnd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3" name="Rectangle 39">
                <a:extLst>
                  <a:ext uri="{FF2B5EF4-FFF2-40B4-BE49-F238E27FC236}">
                    <a16:creationId xmlns:a16="http://schemas.microsoft.com/office/drawing/2014/main" id="{8736EDC4-CF6B-423C-A32F-5075237A2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2969" y="5560766"/>
                <a:ext cx="588081" cy="173395"/>
              </a:xfrm>
              <a:prstGeom prst="rect">
                <a:avLst/>
              </a:prstGeom>
              <a:grpFill/>
              <a:ln w="15875" cap="rnd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4" name="Rectangle 40">
                <a:extLst>
                  <a:ext uri="{FF2B5EF4-FFF2-40B4-BE49-F238E27FC236}">
                    <a16:creationId xmlns:a16="http://schemas.microsoft.com/office/drawing/2014/main" id="{6BCF5B4E-9F25-4E55-B100-B704DF033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8261" y="5423929"/>
                <a:ext cx="504946" cy="1077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7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USERNAME</a:t>
                </a:r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167C1F8A-6032-4946-AE53-F3F5D38E191B}"/>
                  </a:ext>
                </a:extLst>
              </p:cNvPr>
              <p:cNvSpPr/>
              <p:nvPr/>
            </p:nvSpPr>
            <p:spPr>
              <a:xfrm>
                <a:off x="2536004" y="5627946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A08406E2-FB14-4BE0-9609-EEBBA0E8890B}"/>
                  </a:ext>
                </a:extLst>
              </p:cNvPr>
              <p:cNvSpPr/>
              <p:nvPr/>
            </p:nvSpPr>
            <p:spPr>
              <a:xfrm>
                <a:off x="2607651" y="5627946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CE59F3E2-D661-49F1-AB42-A1C8815ED760}"/>
                  </a:ext>
                </a:extLst>
              </p:cNvPr>
              <p:cNvSpPr/>
              <p:nvPr/>
            </p:nvSpPr>
            <p:spPr>
              <a:xfrm>
                <a:off x="2679298" y="5627946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15FA9311-E70A-4012-B9B8-6730D9F079AA}"/>
                  </a:ext>
                </a:extLst>
              </p:cNvPr>
              <p:cNvSpPr/>
              <p:nvPr/>
            </p:nvSpPr>
            <p:spPr>
              <a:xfrm>
                <a:off x="2748633" y="5627946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744EBCBA-6988-43E5-8872-80901281B4E2}"/>
                  </a:ext>
                </a:extLst>
              </p:cNvPr>
              <p:cNvSpPr/>
              <p:nvPr/>
            </p:nvSpPr>
            <p:spPr>
              <a:xfrm>
                <a:off x="2817968" y="5627946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F0C46A77-56AB-4A58-B21A-27C51EBDC131}"/>
                  </a:ext>
                </a:extLst>
              </p:cNvPr>
              <p:cNvSpPr/>
              <p:nvPr/>
            </p:nvSpPr>
            <p:spPr>
              <a:xfrm>
                <a:off x="2887303" y="5627946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1" name="Oval 520">
                <a:extLst>
                  <a:ext uri="{FF2B5EF4-FFF2-40B4-BE49-F238E27FC236}">
                    <a16:creationId xmlns:a16="http://schemas.microsoft.com/office/drawing/2014/main" id="{729B35E4-8BA5-492C-B9A2-1EBA0D730708}"/>
                  </a:ext>
                </a:extLst>
              </p:cNvPr>
              <p:cNvSpPr/>
              <p:nvPr/>
            </p:nvSpPr>
            <p:spPr>
              <a:xfrm>
                <a:off x="2956639" y="5627946"/>
                <a:ext cx="34662" cy="34662"/>
              </a:xfrm>
              <a:prstGeom prst="ellipse">
                <a:avLst/>
              </a:prstGeom>
              <a:grp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586AF6-1FF6-4DE7-964A-FD7DC58E4949}"/>
              </a:ext>
            </a:extLst>
          </p:cNvPr>
          <p:cNvSpPr/>
          <p:nvPr/>
        </p:nvSpPr>
        <p:spPr>
          <a:xfrm>
            <a:off x="2219682" y="1986744"/>
            <a:ext cx="156645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ED1B3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Credentials from </a:t>
            </a:r>
            <a:b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ED1B3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ED1B3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Previous Breaches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4D75256-7963-4423-BEFF-42BAD6E73F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0537" y="1976263"/>
            <a:ext cx="6707991" cy="3535620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BE6BC32C-297D-34C8-6817-F22DC82519AA}"/>
              </a:ext>
            </a:extLst>
          </p:cNvPr>
          <p:cNvSpPr txBox="1"/>
          <p:nvPr/>
        </p:nvSpPr>
        <p:spPr>
          <a:xfrm>
            <a:off x="314960" y="10867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  <a:latin typeface="Neusa Next Pro Condensed" pitchFamily="2" charset="77"/>
                <a:cs typeface="Poppins" panose="00000500000000000000" pitchFamily="2" charset="0"/>
              </a:rPr>
              <a:t>API Credential Stuffing</a:t>
            </a:r>
            <a:endParaRPr lang="en-GB">
              <a:solidFill>
                <a:schemeClr val="tx1">
                  <a:lumMod val="50000"/>
                  <a:lumOff val="50000"/>
                </a:schemeClr>
              </a:solidFill>
              <a:latin typeface="Neusa Next Pro Condensed" pitchFamily="2" charset="77"/>
            </a:endParaRPr>
          </a:p>
        </p:txBody>
      </p:sp>
      <p:sp>
        <p:nvSpPr>
          <p:cNvPr id="188" name="Title 4">
            <a:extLst>
              <a:ext uri="{FF2B5EF4-FFF2-40B4-BE49-F238E27FC236}">
                <a16:creationId xmlns:a16="http://schemas.microsoft.com/office/drawing/2014/main" id="{B0079462-1099-1DFC-893C-5285B350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197485"/>
            <a:ext cx="10515600" cy="1325563"/>
          </a:xfrm>
        </p:spPr>
        <p:txBody>
          <a:bodyPr/>
          <a:lstStyle/>
          <a:p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Customer Attack Story</a:t>
            </a:r>
          </a:p>
        </p:txBody>
      </p:sp>
    </p:spTree>
    <p:extLst>
      <p:ext uri="{BB962C8B-B14F-4D97-AF65-F5344CB8AC3E}">
        <p14:creationId xmlns:p14="http://schemas.microsoft.com/office/powerpoint/2010/main" val="286142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DE534-DD02-806D-39C0-DAA73551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Have We Learned?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E98784-7F6C-5DAA-88A9-94F6CA5D5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45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58656-8D1C-4FE8-B07C-80660DA4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Recommendations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48BF29-8325-45F9-9166-6D58F87F7A75}"/>
              </a:ext>
            </a:extLst>
          </p:cNvPr>
          <p:cNvSpPr/>
          <p:nvPr/>
        </p:nvSpPr>
        <p:spPr>
          <a:xfrm>
            <a:off x="8458920" y="3735159"/>
            <a:ext cx="3002169" cy="2805063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u="none" strike="noStrike" kern="1200" spc="0" normalizeH="0" baseline="0" noProof="0">
                <a:ln>
                  <a:noFill/>
                </a:ln>
                <a:effectLst/>
                <a:uLnTx/>
                <a:uFillTx/>
                <a:latin typeface="Neusa Next Pro Condensed" pitchFamily="2" charset="77"/>
              </a:rPr>
              <a:t>Block top passwords</a:t>
            </a:r>
          </a:p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>
                <a:latin typeface="Neusa Next Pro Condensed" pitchFamily="2" charset="77"/>
              </a:rPr>
              <a:t>Password managers</a:t>
            </a:r>
          </a:p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>
                <a:latin typeface="Neusa Next Pro Condensed" pitchFamily="2" charset="77"/>
              </a:rPr>
              <a:t>Monitoring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FF0000"/>
                </a:solidFill>
                <a:latin typeface="Neusa Next Pro Condensed" pitchFamily="2" charset="77"/>
              </a:rPr>
              <a:t>API protection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FF0000"/>
                </a:solidFill>
                <a:latin typeface="Neusa Next Pro Condensed" pitchFamily="2" charset="77"/>
              </a:rPr>
              <a:t>Bot detection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0B8EDA-81BB-450A-9087-DC2934F46FE9}"/>
              </a:ext>
            </a:extLst>
          </p:cNvPr>
          <p:cNvGrpSpPr/>
          <p:nvPr/>
        </p:nvGrpSpPr>
        <p:grpSpPr>
          <a:xfrm>
            <a:off x="9255200" y="2760474"/>
            <a:ext cx="981931" cy="981931"/>
            <a:chOff x="8419908" y="2701605"/>
            <a:chExt cx="2279429" cy="227942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FD38AB2-6DC6-4C54-84E7-D895A46C97A8}"/>
                </a:ext>
              </a:extLst>
            </p:cNvPr>
            <p:cNvSpPr/>
            <p:nvPr/>
          </p:nvSpPr>
          <p:spPr>
            <a:xfrm>
              <a:off x="8419908" y="2701605"/>
              <a:ext cx="2279429" cy="2279429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CC00AC0-7602-4B45-A30F-B664DCB418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92122" y="3276610"/>
              <a:ext cx="1135001" cy="1129418"/>
              <a:chOff x="2093912" y="18743613"/>
              <a:chExt cx="3225800" cy="3209925"/>
            </a:xfrm>
            <a:solidFill>
              <a:schemeClr val="tx1"/>
            </a:solidFill>
          </p:grpSpPr>
          <p:sp>
            <p:nvSpPr>
              <p:cNvPr id="13" name="Freeform 809">
                <a:extLst>
                  <a:ext uri="{FF2B5EF4-FFF2-40B4-BE49-F238E27FC236}">
                    <a16:creationId xmlns:a16="http://schemas.microsoft.com/office/drawing/2014/main" id="{C73782BF-64E4-4139-9E0E-D4AE6927E9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637" y="20480338"/>
                <a:ext cx="1489075" cy="1473200"/>
              </a:xfrm>
              <a:custGeom>
                <a:avLst/>
                <a:gdLst>
                  <a:gd name="T0" fmla="*/ 346 w 397"/>
                  <a:gd name="T1" fmla="*/ 393 h 393"/>
                  <a:gd name="T2" fmla="*/ 312 w 397"/>
                  <a:gd name="T3" fmla="*/ 379 h 393"/>
                  <a:gd name="T4" fmla="*/ 54 w 397"/>
                  <a:gd name="T5" fmla="*/ 121 h 393"/>
                  <a:gd name="T6" fmla="*/ 54 w 397"/>
                  <a:gd name="T7" fmla="*/ 108 h 393"/>
                  <a:gd name="T8" fmla="*/ 67 w 397"/>
                  <a:gd name="T9" fmla="*/ 108 h 393"/>
                  <a:gd name="T10" fmla="*/ 325 w 397"/>
                  <a:gd name="T11" fmla="*/ 366 h 393"/>
                  <a:gd name="T12" fmla="*/ 366 w 397"/>
                  <a:gd name="T13" fmla="*/ 366 h 393"/>
                  <a:gd name="T14" fmla="*/ 366 w 397"/>
                  <a:gd name="T15" fmla="*/ 325 h 393"/>
                  <a:gd name="T16" fmla="*/ 108 w 397"/>
                  <a:gd name="T17" fmla="*/ 67 h 393"/>
                  <a:gd name="T18" fmla="*/ 80 w 397"/>
                  <a:gd name="T19" fmla="*/ 59 h 393"/>
                  <a:gd name="T20" fmla="*/ 67 w 397"/>
                  <a:gd name="T21" fmla="*/ 67 h 393"/>
                  <a:gd name="T22" fmla="*/ 54 w 397"/>
                  <a:gd name="T23" fmla="*/ 67 h 393"/>
                  <a:gd name="T24" fmla="*/ 3 w 397"/>
                  <a:gd name="T25" fmla="*/ 16 h 393"/>
                  <a:gd name="T26" fmla="*/ 3 w 397"/>
                  <a:gd name="T27" fmla="*/ 3 h 393"/>
                  <a:gd name="T28" fmla="*/ 16 w 397"/>
                  <a:gd name="T29" fmla="*/ 3 h 393"/>
                  <a:gd name="T30" fmla="*/ 61 w 397"/>
                  <a:gd name="T31" fmla="*/ 49 h 393"/>
                  <a:gd name="T32" fmla="*/ 74 w 397"/>
                  <a:gd name="T33" fmla="*/ 42 h 393"/>
                  <a:gd name="T34" fmla="*/ 121 w 397"/>
                  <a:gd name="T35" fmla="*/ 54 h 393"/>
                  <a:gd name="T36" fmla="*/ 379 w 397"/>
                  <a:gd name="T37" fmla="*/ 313 h 393"/>
                  <a:gd name="T38" fmla="*/ 379 w 397"/>
                  <a:gd name="T39" fmla="*/ 379 h 393"/>
                  <a:gd name="T40" fmla="*/ 346 w 397"/>
                  <a:gd name="T41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7" h="393">
                    <a:moveTo>
                      <a:pt x="346" y="393"/>
                    </a:moveTo>
                    <a:cubicBezTo>
                      <a:pt x="333" y="393"/>
                      <a:pt x="321" y="388"/>
                      <a:pt x="312" y="379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0" y="117"/>
                      <a:pt x="50" y="112"/>
                      <a:pt x="54" y="108"/>
                    </a:cubicBezTo>
                    <a:cubicBezTo>
                      <a:pt x="58" y="104"/>
                      <a:pt x="63" y="104"/>
                      <a:pt x="67" y="108"/>
                    </a:cubicBezTo>
                    <a:cubicBezTo>
                      <a:pt x="325" y="366"/>
                      <a:pt x="325" y="366"/>
                      <a:pt x="325" y="366"/>
                    </a:cubicBezTo>
                    <a:cubicBezTo>
                      <a:pt x="336" y="377"/>
                      <a:pt x="355" y="377"/>
                      <a:pt x="366" y="366"/>
                    </a:cubicBezTo>
                    <a:cubicBezTo>
                      <a:pt x="377" y="355"/>
                      <a:pt x="377" y="337"/>
                      <a:pt x="366" y="325"/>
                    </a:cubicBezTo>
                    <a:cubicBezTo>
                      <a:pt x="108" y="67"/>
                      <a:pt x="108" y="67"/>
                      <a:pt x="108" y="67"/>
                    </a:cubicBezTo>
                    <a:cubicBezTo>
                      <a:pt x="99" y="59"/>
                      <a:pt x="90" y="56"/>
                      <a:pt x="80" y="59"/>
                    </a:cubicBezTo>
                    <a:cubicBezTo>
                      <a:pt x="72" y="62"/>
                      <a:pt x="67" y="67"/>
                      <a:pt x="67" y="67"/>
                    </a:cubicBezTo>
                    <a:cubicBezTo>
                      <a:pt x="63" y="71"/>
                      <a:pt x="57" y="71"/>
                      <a:pt x="54" y="6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0" y="13"/>
                      <a:pt x="0" y="7"/>
                      <a:pt x="3" y="3"/>
                    </a:cubicBezTo>
                    <a:cubicBezTo>
                      <a:pt x="7" y="0"/>
                      <a:pt x="12" y="0"/>
                      <a:pt x="16" y="3"/>
                    </a:cubicBezTo>
                    <a:cubicBezTo>
                      <a:pt x="61" y="49"/>
                      <a:pt x="61" y="49"/>
                      <a:pt x="61" y="49"/>
                    </a:cubicBezTo>
                    <a:cubicBezTo>
                      <a:pt x="65" y="46"/>
                      <a:pt x="69" y="44"/>
                      <a:pt x="74" y="42"/>
                    </a:cubicBezTo>
                    <a:cubicBezTo>
                      <a:pt x="86" y="38"/>
                      <a:pt x="103" y="37"/>
                      <a:pt x="121" y="54"/>
                    </a:cubicBezTo>
                    <a:cubicBezTo>
                      <a:pt x="379" y="313"/>
                      <a:pt x="379" y="313"/>
                      <a:pt x="379" y="313"/>
                    </a:cubicBezTo>
                    <a:cubicBezTo>
                      <a:pt x="397" y="331"/>
                      <a:pt x="397" y="361"/>
                      <a:pt x="379" y="379"/>
                    </a:cubicBezTo>
                    <a:cubicBezTo>
                      <a:pt x="370" y="388"/>
                      <a:pt x="358" y="393"/>
                      <a:pt x="346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Freeform 810">
                <a:extLst>
                  <a:ext uri="{FF2B5EF4-FFF2-40B4-BE49-F238E27FC236}">
                    <a16:creationId xmlns:a16="http://schemas.microsoft.com/office/drawing/2014/main" id="{B785D148-0706-42B1-9C92-6D13DA6503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3912" y="18743613"/>
                <a:ext cx="2187575" cy="2111375"/>
              </a:xfrm>
              <a:custGeom>
                <a:avLst/>
                <a:gdLst>
                  <a:gd name="T0" fmla="*/ 291 w 583"/>
                  <a:gd name="T1" fmla="*/ 557 h 563"/>
                  <a:gd name="T2" fmla="*/ 103 w 583"/>
                  <a:gd name="T3" fmla="*/ 479 h 563"/>
                  <a:gd name="T4" fmla="*/ 103 w 583"/>
                  <a:gd name="T5" fmla="*/ 479 h 563"/>
                  <a:gd name="T6" fmla="*/ 103 w 583"/>
                  <a:gd name="T7" fmla="*/ 104 h 563"/>
                  <a:gd name="T8" fmla="*/ 479 w 583"/>
                  <a:gd name="T9" fmla="*/ 104 h 563"/>
                  <a:gd name="T10" fmla="*/ 479 w 583"/>
                  <a:gd name="T11" fmla="*/ 479 h 563"/>
                  <a:gd name="T12" fmla="*/ 291 w 583"/>
                  <a:gd name="T13" fmla="*/ 557 h 563"/>
                  <a:gd name="T14" fmla="*/ 116 w 583"/>
                  <a:gd name="T15" fmla="*/ 466 h 563"/>
                  <a:gd name="T16" fmla="*/ 466 w 583"/>
                  <a:gd name="T17" fmla="*/ 466 h 563"/>
                  <a:gd name="T18" fmla="*/ 466 w 583"/>
                  <a:gd name="T19" fmla="*/ 117 h 563"/>
                  <a:gd name="T20" fmla="*/ 116 w 583"/>
                  <a:gd name="T21" fmla="*/ 117 h 563"/>
                  <a:gd name="T22" fmla="*/ 116 w 583"/>
                  <a:gd name="T23" fmla="*/ 466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3" h="563">
                    <a:moveTo>
                      <a:pt x="291" y="557"/>
                    </a:moveTo>
                    <a:cubicBezTo>
                      <a:pt x="223" y="557"/>
                      <a:pt x="155" y="531"/>
                      <a:pt x="103" y="479"/>
                    </a:cubicBezTo>
                    <a:cubicBezTo>
                      <a:pt x="103" y="479"/>
                      <a:pt x="103" y="479"/>
                      <a:pt x="103" y="479"/>
                    </a:cubicBezTo>
                    <a:cubicBezTo>
                      <a:pt x="0" y="376"/>
                      <a:pt x="0" y="207"/>
                      <a:pt x="103" y="104"/>
                    </a:cubicBezTo>
                    <a:cubicBezTo>
                      <a:pt x="207" y="0"/>
                      <a:pt x="375" y="0"/>
                      <a:pt x="479" y="104"/>
                    </a:cubicBezTo>
                    <a:cubicBezTo>
                      <a:pt x="583" y="207"/>
                      <a:pt x="583" y="376"/>
                      <a:pt x="479" y="479"/>
                    </a:cubicBezTo>
                    <a:cubicBezTo>
                      <a:pt x="427" y="531"/>
                      <a:pt x="359" y="557"/>
                      <a:pt x="291" y="557"/>
                    </a:cubicBezTo>
                    <a:close/>
                    <a:moveTo>
                      <a:pt x="116" y="466"/>
                    </a:moveTo>
                    <a:cubicBezTo>
                      <a:pt x="213" y="563"/>
                      <a:pt x="370" y="563"/>
                      <a:pt x="466" y="466"/>
                    </a:cubicBezTo>
                    <a:cubicBezTo>
                      <a:pt x="563" y="370"/>
                      <a:pt x="563" y="213"/>
                      <a:pt x="466" y="117"/>
                    </a:cubicBezTo>
                    <a:cubicBezTo>
                      <a:pt x="370" y="20"/>
                      <a:pt x="213" y="20"/>
                      <a:pt x="116" y="117"/>
                    </a:cubicBezTo>
                    <a:cubicBezTo>
                      <a:pt x="20" y="213"/>
                      <a:pt x="20" y="370"/>
                      <a:pt x="116" y="4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Freeform 811">
                <a:extLst>
                  <a:ext uri="{FF2B5EF4-FFF2-40B4-BE49-F238E27FC236}">
                    <a16:creationId xmlns:a16="http://schemas.microsoft.com/office/drawing/2014/main" id="{5020F21A-B7EF-4962-B9A6-EBEEF0D159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71725" y="19091275"/>
                <a:ext cx="1555750" cy="1489075"/>
              </a:xfrm>
              <a:custGeom>
                <a:avLst/>
                <a:gdLst>
                  <a:gd name="T0" fmla="*/ 217 w 415"/>
                  <a:gd name="T1" fmla="*/ 397 h 397"/>
                  <a:gd name="T2" fmla="*/ 77 w 415"/>
                  <a:gd name="T3" fmla="*/ 339 h 397"/>
                  <a:gd name="T4" fmla="*/ 77 w 415"/>
                  <a:gd name="T5" fmla="*/ 58 h 397"/>
                  <a:gd name="T6" fmla="*/ 217 w 415"/>
                  <a:gd name="T7" fmla="*/ 0 h 397"/>
                  <a:gd name="T8" fmla="*/ 357 w 415"/>
                  <a:gd name="T9" fmla="*/ 58 h 397"/>
                  <a:gd name="T10" fmla="*/ 415 w 415"/>
                  <a:gd name="T11" fmla="*/ 198 h 397"/>
                  <a:gd name="T12" fmla="*/ 357 w 415"/>
                  <a:gd name="T13" fmla="*/ 339 h 397"/>
                  <a:gd name="T14" fmla="*/ 217 w 415"/>
                  <a:gd name="T15" fmla="*/ 397 h 397"/>
                  <a:gd name="T16" fmla="*/ 217 w 415"/>
                  <a:gd name="T17" fmla="*/ 19 h 397"/>
                  <a:gd name="T18" fmla="*/ 90 w 415"/>
                  <a:gd name="T19" fmla="*/ 71 h 397"/>
                  <a:gd name="T20" fmla="*/ 90 w 415"/>
                  <a:gd name="T21" fmla="*/ 326 h 397"/>
                  <a:gd name="T22" fmla="*/ 344 w 415"/>
                  <a:gd name="T23" fmla="*/ 326 h 397"/>
                  <a:gd name="T24" fmla="*/ 344 w 415"/>
                  <a:gd name="T25" fmla="*/ 71 h 397"/>
                  <a:gd name="T26" fmla="*/ 217 w 415"/>
                  <a:gd name="T27" fmla="*/ 19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5" h="397">
                    <a:moveTo>
                      <a:pt x="217" y="397"/>
                    </a:moveTo>
                    <a:cubicBezTo>
                      <a:pt x="166" y="397"/>
                      <a:pt x="116" y="377"/>
                      <a:pt x="77" y="339"/>
                    </a:cubicBezTo>
                    <a:cubicBezTo>
                      <a:pt x="0" y="261"/>
                      <a:pt x="0" y="136"/>
                      <a:pt x="77" y="58"/>
                    </a:cubicBezTo>
                    <a:cubicBezTo>
                      <a:pt x="114" y="21"/>
                      <a:pt x="164" y="0"/>
                      <a:pt x="217" y="0"/>
                    </a:cubicBezTo>
                    <a:cubicBezTo>
                      <a:pt x="270" y="0"/>
                      <a:pt x="320" y="21"/>
                      <a:pt x="357" y="58"/>
                    </a:cubicBezTo>
                    <a:cubicBezTo>
                      <a:pt x="395" y="96"/>
                      <a:pt x="415" y="146"/>
                      <a:pt x="415" y="198"/>
                    </a:cubicBezTo>
                    <a:cubicBezTo>
                      <a:pt x="415" y="251"/>
                      <a:pt x="395" y="301"/>
                      <a:pt x="357" y="339"/>
                    </a:cubicBezTo>
                    <a:cubicBezTo>
                      <a:pt x="319" y="377"/>
                      <a:pt x="268" y="397"/>
                      <a:pt x="217" y="397"/>
                    </a:cubicBezTo>
                    <a:close/>
                    <a:moveTo>
                      <a:pt x="217" y="19"/>
                    </a:moveTo>
                    <a:cubicBezTo>
                      <a:pt x="169" y="19"/>
                      <a:pt x="124" y="37"/>
                      <a:pt x="90" y="71"/>
                    </a:cubicBezTo>
                    <a:cubicBezTo>
                      <a:pt x="20" y="141"/>
                      <a:pt x="20" y="256"/>
                      <a:pt x="90" y="326"/>
                    </a:cubicBezTo>
                    <a:cubicBezTo>
                      <a:pt x="160" y="396"/>
                      <a:pt x="274" y="396"/>
                      <a:pt x="344" y="326"/>
                    </a:cubicBezTo>
                    <a:cubicBezTo>
                      <a:pt x="414" y="256"/>
                      <a:pt x="414" y="141"/>
                      <a:pt x="344" y="71"/>
                    </a:cubicBezTo>
                    <a:cubicBezTo>
                      <a:pt x="310" y="37"/>
                      <a:pt x="265" y="19"/>
                      <a:pt x="21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BDD4CF8-39B9-47E7-8C6A-969FD68E7F10}"/>
              </a:ext>
            </a:extLst>
          </p:cNvPr>
          <p:cNvSpPr/>
          <p:nvPr/>
        </p:nvSpPr>
        <p:spPr>
          <a:xfrm>
            <a:off x="8758555" y="2111688"/>
            <a:ext cx="1975221" cy="52443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Neusa Next Pro Condensed" pitchFamily="2" charset="77"/>
              </a:rPr>
              <a:t>Technology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C7DA34-C9AE-4BFD-BE9B-E9C6C3AE67DB}"/>
              </a:ext>
            </a:extLst>
          </p:cNvPr>
          <p:cNvSpPr/>
          <p:nvPr/>
        </p:nvSpPr>
        <p:spPr>
          <a:xfrm>
            <a:off x="4156582" y="3735159"/>
            <a:ext cx="3719288" cy="1697068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u="none" strike="noStrike" kern="1200" spc="0" normalizeH="0" baseline="0" noProof="0">
                <a:ln>
                  <a:noFill/>
                </a:ln>
                <a:effectLst/>
                <a:uLnTx/>
                <a:uFillTx/>
                <a:latin typeface="Neusa Next Pro Condensed" pitchFamily="2" charset="77"/>
              </a:rPr>
              <a:t>Random &amp; unique</a:t>
            </a:r>
          </a:p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>
                <a:latin typeface="Neusa Next Pro Condensed" pitchFamily="2" charset="77"/>
              </a:rPr>
              <a:t>Consider expiration policies</a:t>
            </a:r>
            <a:endParaRPr kumimoji="0" lang="en-US" sz="2400" u="none" strike="noStrike" kern="1200" spc="0" normalizeH="0" baseline="0" noProof="0">
              <a:ln>
                <a:noFill/>
              </a:ln>
              <a:effectLst/>
              <a:uLnTx/>
              <a:uFillTx/>
              <a:latin typeface="Neusa Next Pro Condensed" pitchFamily="2" charset="77"/>
            </a:endParaRPr>
          </a:p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>
                <a:solidFill>
                  <a:srgbClr val="ED1B35"/>
                </a:solidFill>
                <a:latin typeface="Neusa Next Pro Condensed" pitchFamily="2" charset="77"/>
              </a:rPr>
              <a:t>Removal all defaults</a:t>
            </a:r>
            <a:endParaRPr kumimoji="0" lang="en-US" sz="2400" u="none" strike="noStrike" kern="1200" spc="0" normalizeH="0" baseline="0" noProof="0">
              <a:ln>
                <a:noFill/>
              </a:ln>
              <a:solidFill>
                <a:srgbClr val="ED1B35"/>
              </a:solidFill>
              <a:effectLst/>
              <a:uLnTx/>
              <a:uFillTx/>
              <a:latin typeface="Neusa Next Pro Condensed" pitchFamily="2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00C78E-0D39-44AA-9605-C741FB09B38A}"/>
              </a:ext>
            </a:extLst>
          </p:cNvPr>
          <p:cNvSpPr/>
          <p:nvPr/>
        </p:nvSpPr>
        <p:spPr>
          <a:xfrm>
            <a:off x="5139898" y="2111688"/>
            <a:ext cx="1417375" cy="52443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Neusa Next Pro Condensed" pitchFamily="2" charset="77"/>
              </a:rPr>
              <a:t>Process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2D8484-31C4-4837-B928-9A7D898E3715}"/>
              </a:ext>
            </a:extLst>
          </p:cNvPr>
          <p:cNvSpPr/>
          <p:nvPr/>
        </p:nvSpPr>
        <p:spPr>
          <a:xfrm>
            <a:off x="1330444" y="3735159"/>
            <a:ext cx="1962397" cy="1697068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u="none" strike="noStrike" kern="1200" spc="0" normalizeH="0" baseline="0" noProof="0">
                <a:ln>
                  <a:noFill/>
                </a:ln>
                <a:effectLst/>
                <a:uLnTx/>
                <a:uFillTx/>
                <a:latin typeface="Neusa Next Pro Condensed" pitchFamily="2" charset="77"/>
              </a:rPr>
              <a:t>Train</a:t>
            </a:r>
          </a:p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u="none" strike="noStrike" kern="1200" spc="0" normalizeH="0" baseline="0" noProof="0">
                <a:ln>
                  <a:noFill/>
                </a:ln>
                <a:effectLst/>
                <a:uLnTx/>
                <a:uFillTx/>
                <a:latin typeface="Neusa Next Pro Condensed" pitchFamily="2" charset="77"/>
              </a:rPr>
              <a:t>Not just how</a:t>
            </a:r>
          </a:p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>
                <a:solidFill>
                  <a:srgbClr val="ED1B35"/>
                </a:solidFill>
                <a:latin typeface="Neusa Next Pro Condensed" pitchFamily="2" charset="77"/>
              </a:rPr>
              <a:t>Why?</a:t>
            </a:r>
            <a:endParaRPr kumimoji="0" lang="en-US" sz="2400" u="none" strike="noStrike" kern="1200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eusa Next Pro Condensed" pitchFamily="2" charset="7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930E79-1823-4243-AA7C-AF9C5B72A58A}"/>
              </a:ext>
            </a:extLst>
          </p:cNvPr>
          <p:cNvSpPr/>
          <p:nvPr/>
        </p:nvSpPr>
        <p:spPr>
          <a:xfrm>
            <a:off x="1527488" y="2111688"/>
            <a:ext cx="1233030" cy="52443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Neusa Next Pro Condensed" pitchFamily="2" charset="77"/>
              </a:rPr>
              <a:t>People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A2F2D8-0B9C-4665-93E0-0B8DAAC6B544}"/>
              </a:ext>
            </a:extLst>
          </p:cNvPr>
          <p:cNvGrpSpPr/>
          <p:nvPr/>
        </p:nvGrpSpPr>
        <p:grpSpPr>
          <a:xfrm>
            <a:off x="1653037" y="2760474"/>
            <a:ext cx="981931" cy="981931"/>
            <a:chOff x="1279251" y="2701605"/>
            <a:chExt cx="2279429" cy="227942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C4990BB-C434-4513-9CDD-BE32696D8320}"/>
                </a:ext>
              </a:extLst>
            </p:cNvPr>
            <p:cNvSpPr/>
            <p:nvPr/>
          </p:nvSpPr>
          <p:spPr>
            <a:xfrm>
              <a:off x="1279251" y="2701605"/>
              <a:ext cx="2279429" cy="2279429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Graphic 23">
              <a:extLst>
                <a:ext uri="{FF2B5EF4-FFF2-40B4-BE49-F238E27FC236}">
                  <a16:creationId xmlns:a16="http://schemas.microsoft.com/office/drawing/2014/main" id="{77DA48E9-C1AF-4817-BD46-E508DFE5677B}"/>
                </a:ext>
              </a:extLst>
            </p:cNvPr>
            <p:cNvSpPr/>
            <p:nvPr/>
          </p:nvSpPr>
          <p:spPr>
            <a:xfrm>
              <a:off x="1885012" y="3068330"/>
              <a:ext cx="1041068" cy="1378088"/>
            </a:xfrm>
            <a:custGeom>
              <a:avLst/>
              <a:gdLst>
                <a:gd name="connsiteX0" fmla="*/ 240555 w 363917"/>
                <a:gd name="connsiteY0" fmla="*/ 195590 h 481726"/>
                <a:gd name="connsiteX1" fmla="*/ 230933 w 363917"/>
                <a:gd name="connsiteY1" fmla="*/ 195590 h 481726"/>
                <a:gd name="connsiteX2" fmla="*/ 285767 w 363917"/>
                <a:gd name="connsiteY2" fmla="*/ 103994 h 481726"/>
                <a:gd name="connsiteX3" fmla="*/ 181959 w 363917"/>
                <a:gd name="connsiteY3" fmla="*/ 0 h 481726"/>
                <a:gd name="connsiteX4" fmla="*/ 78150 w 363917"/>
                <a:gd name="connsiteY4" fmla="*/ 103932 h 481726"/>
                <a:gd name="connsiteX5" fmla="*/ 132984 w 363917"/>
                <a:gd name="connsiteY5" fmla="*/ 195528 h 481726"/>
                <a:gd name="connsiteX6" fmla="*/ 123362 w 363917"/>
                <a:gd name="connsiteY6" fmla="*/ 195528 h 481726"/>
                <a:gd name="connsiteX7" fmla="*/ 0 w 363917"/>
                <a:gd name="connsiteY7" fmla="*/ 319075 h 481726"/>
                <a:gd name="connsiteX8" fmla="*/ 0 w 363917"/>
                <a:gd name="connsiteY8" fmla="*/ 475559 h 481726"/>
                <a:gd name="connsiteX9" fmla="*/ 6168 w 363917"/>
                <a:gd name="connsiteY9" fmla="*/ 481727 h 481726"/>
                <a:gd name="connsiteX10" fmla="*/ 12336 w 363917"/>
                <a:gd name="connsiteY10" fmla="*/ 475559 h 481726"/>
                <a:gd name="connsiteX11" fmla="*/ 12336 w 363917"/>
                <a:gd name="connsiteY11" fmla="*/ 319075 h 481726"/>
                <a:gd name="connsiteX12" fmla="*/ 123362 w 363917"/>
                <a:gd name="connsiteY12" fmla="*/ 207864 h 481726"/>
                <a:gd name="connsiteX13" fmla="*/ 240555 w 363917"/>
                <a:gd name="connsiteY13" fmla="*/ 207864 h 481726"/>
                <a:gd name="connsiteX14" fmla="*/ 351581 w 363917"/>
                <a:gd name="connsiteY14" fmla="*/ 319075 h 481726"/>
                <a:gd name="connsiteX15" fmla="*/ 351581 w 363917"/>
                <a:gd name="connsiteY15" fmla="*/ 475559 h 481726"/>
                <a:gd name="connsiteX16" fmla="*/ 357749 w 363917"/>
                <a:gd name="connsiteY16" fmla="*/ 481727 h 481726"/>
                <a:gd name="connsiteX17" fmla="*/ 363917 w 363917"/>
                <a:gd name="connsiteY17" fmla="*/ 475559 h 481726"/>
                <a:gd name="connsiteX18" fmla="*/ 363917 w 363917"/>
                <a:gd name="connsiteY18" fmla="*/ 319075 h 481726"/>
                <a:gd name="connsiteX19" fmla="*/ 240555 w 363917"/>
                <a:gd name="connsiteY19" fmla="*/ 195590 h 481726"/>
                <a:gd name="connsiteX20" fmla="*/ 90486 w 363917"/>
                <a:gd name="connsiteY20" fmla="*/ 103932 h 481726"/>
                <a:gd name="connsiteX21" fmla="*/ 181959 w 363917"/>
                <a:gd name="connsiteY21" fmla="*/ 12336 h 481726"/>
                <a:gd name="connsiteX22" fmla="*/ 273431 w 363917"/>
                <a:gd name="connsiteY22" fmla="*/ 103932 h 481726"/>
                <a:gd name="connsiteX23" fmla="*/ 181959 w 363917"/>
                <a:gd name="connsiteY23" fmla="*/ 195590 h 481726"/>
                <a:gd name="connsiteX24" fmla="*/ 90486 w 363917"/>
                <a:gd name="connsiteY24" fmla="*/ 103932 h 48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3917" h="481726">
                  <a:moveTo>
                    <a:pt x="240555" y="195590"/>
                  </a:moveTo>
                  <a:lnTo>
                    <a:pt x="230933" y="195590"/>
                  </a:lnTo>
                  <a:cubicBezTo>
                    <a:pt x="263562" y="178011"/>
                    <a:pt x="285767" y="143593"/>
                    <a:pt x="285767" y="103994"/>
                  </a:cubicBezTo>
                  <a:cubicBezTo>
                    <a:pt x="285767" y="46631"/>
                    <a:pt x="239198" y="0"/>
                    <a:pt x="181959" y="0"/>
                  </a:cubicBezTo>
                  <a:cubicBezTo>
                    <a:pt x="124719" y="0"/>
                    <a:pt x="78150" y="46631"/>
                    <a:pt x="78150" y="103932"/>
                  </a:cubicBezTo>
                  <a:cubicBezTo>
                    <a:pt x="78150" y="143531"/>
                    <a:pt x="100355" y="178011"/>
                    <a:pt x="132984" y="195528"/>
                  </a:cubicBezTo>
                  <a:lnTo>
                    <a:pt x="123362" y="195528"/>
                  </a:lnTo>
                  <a:cubicBezTo>
                    <a:pt x="55328" y="195528"/>
                    <a:pt x="0" y="250917"/>
                    <a:pt x="0" y="319075"/>
                  </a:cubicBezTo>
                  <a:lnTo>
                    <a:pt x="0" y="475559"/>
                  </a:lnTo>
                  <a:cubicBezTo>
                    <a:pt x="0" y="478951"/>
                    <a:pt x="2776" y="481727"/>
                    <a:pt x="6168" y="481727"/>
                  </a:cubicBezTo>
                  <a:cubicBezTo>
                    <a:pt x="9561" y="481727"/>
                    <a:pt x="12336" y="478951"/>
                    <a:pt x="12336" y="475559"/>
                  </a:cubicBezTo>
                  <a:lnTo>
                    <a:pt x="12336" y="319075"/>
                  </a:lnTo>
                  <a:cubicBezTo>
                    <a:pt x="12336" y="257764"/>
                    <a:pt x="62174" y="207864"/>
                    <a:pt x="123362" y="207864"/>
                  </a:cubicBezTo>
                  <a:lnTo>
                    <a:pt x="240555" y="207864"/>
                  </a:lnTo>
                  <a:cubicBezTo>
                    <a:pt x="301743" y="207864"/>
                    <a:pt x="351581" y="257764"/>
                    <a:pt x="351581" y="319075"/>
                  </a:cubicBezTo>
                  <a:lnTo>
                    <a:pt x="351581" y="475559"/>
                  </a:lnTo>
                  <a:cubicBezTo>
                    <a:pt x="351581" y="478951"/>
                    <a:pt x="354356" y="481727"/>
                    <a:pt x="357749" y="481727"/>
                  </a:cubicBezTo>
                  <a:cubicBezTo>
                    <a:pt x="361141" y="481727"/>
                    <a:pt x="363917" y="478951"/>
                    <a:pt x="363917" y="475559"/>
                  </a:cubicBezTo>
                  <a:lnTo>
                    <a:pt x="363917" y="319075"/>
                  </a:lnTo>
                  <a:cubicBezTo>
                    <a:pt x="363917" y="250979"/>
                    <a:pt x="308589" y="195590"/>
                    <a:pt x="240555" y="195590"/>
                  </a:cubicBezTo>
                  <a:close/>
                  <a:moveTo>
                    <a:pt x="90486" y="103932"/>
                  </a:moveTo>
                  <a:cubicBezTo>
                    <a:pt x="90486" y="53416"/>
                    <a:pt x="131504" y="12336"/>
                    <a:pt x="181959" y="12336"/>
                  </a:cubicBezTo>
                  <a:cubicBezTo>
                    <a:pt x="232413" y="12336"/>
                    <a:pt x="273431" y="53416"/>
                    <a:pt x="273431" y="103932"/>
                  </a:cubicBezTo>
                  <a:cubicBezTo>
                    <a:pt x="273431" y="154449"/>
                    <a:pt x="232413" y="195590"/>
                    <a:pt x="181959" y="195590"/>
                  </a:cubicBezTo>
                  <a:cubicBezTo>
                    <a:pt x="131504" y="195590"/>
                    <a:pt x="90486" y="154449"/>
                    <a:pt x="90486" y="1039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15A1481-05AC-429E-8331-0080261641FA}"/>
              </a:ext>
            </a:extLst>
          </p:cNvPr>
          <p:cNvGrpSpPr/>
          <p:nvPr/>
        </p:nvGrpSpPr>
        <p:grpSpPr>
          <a:xfrm>
            <a:off x="5357620" y="2760474"/>
            <a:ext cx="981931" cy="981931"/>
            <a:chOff x="4911786" y="2701605"/>
            <a:chExt cx="2279429" cy="227942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56F3D4-4A4B-4072-A0C7-1761974B3DA6}"/>
                </a:ext>
              </a:extLst>
            </p:cNvPr>
            <p:cNvSpPr/>
            <p:nvPr/>
          </p:nvSpPr>
          <p:spPr>
            <a:xfrm>
              <a:off x="4911786" y="2701605"/>
              <a:ext cx="2279429" cy="2279429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AC7CAB6-C5B0-4354-855A-2ADA1A4A4DE1}"/>
                </a:ext>
              </a:extLst>
            </p:cNvPr>
            <p:cNvGrpSpPr/>
            <p:nvPr/>
          </p:nvGrpSpPr>
          <p:grpSpPr>
            <a:xfrm>
              <a:off x="5249826" y="3194681"/>
              <a:ext cx="1552294" cy="1251737"/>
              <a:chOff x="5326026" y="3362868"/>
              <a:chExt cx="526109" cy="424243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9E4878D-9D2C-4F0F-82B6-C9470810D9D7}"/>
                  </a:ext>
                </a:extLst>
              </p:cNvPr>
              <p:cNvSpPr/>
              <p:nvPr/>
            </p:nvSpPr>
            <p:spPr>
              <a:xfrm>
                <a:off x="5737670" y="3515100"/>
                <a:ext cx="114465" cy="62955"/>
              </a:xfrm>
              <a:custGeom>
                <a:avLst/>
                <a:gdLst>
                  <a:gd name="connsiteX0" fmla="*/ 97084 w 190500"/>
                  <a:gd name="connsiteY0" fmla="*/ 107420 h 104775"/>
                  <a:gd name="connsiteX1" fmla="*/ 90416 w 190500"/>
                  <a:gd name="connsiteY1" fmla="*/ 104753 h 104775"/>
                  <a:gd name="connsiteX2" fmla="*/ 2882 w 190500"/>
                  <a:gd name="connsiteY2" fmla="*/ 19314 h 104775"/>
                  <a:gd name="connsiteX3" fmla="*/ 2691 w 190500"/>
                  <a:gd name="connsiteY3" fmla="*/ 5884 h 104775"/>
                  <a:gd name="connsiteX4" fmla="*/ 16122 w 190500"/>
                  <a:gd name="connsiteY4" fmla="*/ 5693 h 104775"/>
                  <a:gd name="connsiteX5" fmla="*/ 96703 w 190500"/>
                  <a:gd name="connsiteY5" fmla="*/ 84370 h 104775"/>
                  <a:gd name="connsiteX6" fmla="*/ 174618 w 190500"/>
                  <a:gd name="connsiteY6" fmla="*/ 2931 h 104775"/>
                  <a:gd name="connsiteX7" fmla="*/ 188048 w 190500"/>
                  <a:gd name="connsiteY7" fmla="*/ 2645 h 104775"/>
                  <a:gd name="connsiteX8" fmla="*/ 188333 w 190500"/>
                  <a:gd name="connsiteY8" fmla="*/ 16075 h 104775"/>
                  <a:gd name="connsiteX9" fmla="*/ 103752 w 190500"/>
                  <a:gd name="connsiteY9" fmla="*/ 104467 h 104775"/>
                  <a:gd name="connsiteX10" fmla="*/ 96989 w 190500"/>
                  <a:gd name="connsiteY10" fmla="*/ 107420 h 104775"/>
                  <a:gd name="connsiteX11" fmla="*/ 97084 w 190500"/>
                  <a:gd name="connsiteY11" fmla="*/ 10742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0500" h="104775">
                    <a:moveTo>
                      <a:pt x="97084" y="107420"/>
                    </a:moveTo>
                    <a:cubicBezTo>
                      <a:pt x="94608" y="107420"/>
                      <a:pt x="92226" y="106468"/>
                      <a:pt x="90416" y="104753"/>
                    </a:cubicBezTo>
                    <a:lnTo>
                      <a:pt x="2882" y="19314"/>
                    </a:lnTo>
                    <a:cubicBezTo>
                      <a:pt x="-928" y="15599"/>
                      <a:pt x="-928" y="9598"/>
                      <a:pt x="2691" y="5884"/>
                    </a:cubicBezTo>
                    <a:cubicBezTo>
                      <a:pt x="6406" y="2074"/>
                      <a:pt x="12407" y="2074"/>
                      <a:pt x="16122" y="5693"/>
                    </a:cubicBezTo>
                    <a:lnTo>
                      <a:pt x="96703" y="84370"/>
                    </a:lnTo>
                    <a:lnTo>
                      <a:pt x="174618" y="2931"/>
                    </a:lnTo>
                    <a:cubicBezTo>
                      <a:pt x="178237" y="-879"/>
                      <a:pt x="184238" y="-974"/>
                      <a:pt x="188048" y="2645"/>
                    </a:cubicBezTo>
                    <a:cubicBezTo>
                      <a:pt x="191858" y="6265"/>
                      <a:pt x="191953" y="12265"/>
                      <a:pt x="188333" y="16075"/>
                    </a:cubicBezTo>
                    <a:lnTo>
                      <a:pt x="103752" y="104467"/>
                    </a:lnTo>
                    <a:cubicBezTo>
                      <a:pt x="102037" y="106277"/>
                      <a:pt x="99560" y="107325"/>
                      <a:pt x="96989" y="107420"/>
                    </a:cubicBezTo>
                    <a:cubicBezTo>
                      <a:pt x="97275" y="107420"/>
                      <a:pt x="97179" y="107420"/>
                      <a:pt x="97084" y="10742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8C2B22-904B-4695-9712-E8C5F9E4620B}"/>
                  </a:ext>
                </a:extLst>
              </p:cNvPr>
              <p:cNvSpPr/>
              <p:nvPr/>
            </p:nvSpPr>
            <p:spPr>
              <a:xfrm>
                <a:off x="5326026" y="3575410"/>
                <a:ext cx="114465" cy="62955"/>
              </a:xfrm>
              <a:custGeom>
                <a:avLst/>
                <a:gdLst>
                  <a:gd name="connsiteX0" fmla="*/ 9503 w 190500"/>
                  <a:gd name="connsiteY0" fmla="*/ 107442 h 104775"/>
                  <a:gd name="connsiteX1" fmla="*/ 2931 w 190500"/>
                  <a:gd name="connsiteY1" fmla="*/ 104775 h 104775"/>
                  <a:gd name="connsiteX2" fmla="*/ 2645 w 190500"/>
                  <a:gd name="connsiteY2" fmla="*/ 91345 h 104775"/>
                  <a:gd name="connsiteX3" fmla="*/ 87227 w 190500"/>
                  <a:gd name="connsiteY3" fmla="*/ 2953 h 104775"/>
                  <a:gd name="connsiteX4" fmla="*/ 93990 w 190500"/>
                  <a:gd name="connsiteY4" fmla="*/ 0 h 104775"/>
                  <a:gd name="connsiteX5" fmla="*/ 100848 w 190500"/>
                  <a:gd name="connsiteY5" fmla="*/ 2667 h 104775"/>
                  <a:gd name="connsiteX6" fmla="*/ 188383 w 190500"/>
                  <a:gd name="connsiteY6" fmla="*/ 88106 h 104775"/>
                  <a:gd name="connsiteX7" fmla="*/ 188573 w 190500"/>
                  <a:gd name="connsiteY7" fmla="*/ 101537 h 104775"/>
                  <a:gd name="connsiteX8" fmla="*/ 175143 w 190500"/>
                  <a:gd name="connsiteY8" fmla="*/ 101727 h 104775"/>
                  <a:gd name="connsiteX9" fmla="*/ 94276 w 190500"/>
                  <a:gd name="connsiteY9" fmla="*/ 23050 h 104775"/>
                  <a:gd name="connsiteX10" fmla="*/ 16361 w 190500"/>
                  <a:gd name="connsiteY10" fmla="*/ 104489 h 104775"/>
                  <a:gd name="connsiteX11" fmla="*/ 9503 w 190500"/>
                  <a:gd name="connsiteY11" fmla="*/ 107442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0500" h="104775">
                    <a:moveTo>
                      <a:pt x="9503" y="107442"/>
                    </a:moveTo>
                    <a:cubicBezTo>
                      <a:pt x="7122" y="107442"/>
                      <a:pt x="4741" y="106585"/>
                      <a:pt x="2931" y="104775"/>
                    </a:cubicBezTo>
                    <a:cubicBezTo>
                      <a:pt x="-879" y="101155"/>
                      <a:pt x="-974" y="95155"/>
                      <a:pt x="2645" y="91345"/>
                    </a:cubicBezTo>
                    <a:lnTo>
                      <a:pt x="87227" y="2953"/>
                    </a:lnTo>
                    <a:cubicBezTo>
                      <a:pt x="88942" y="1143"/>
                      <a:pt x="91418" y="95"/>
                      <a:pt x="93990" y="0"/>
                    </a:cubicBezTo>
                    <a:cubicBezTo>
                      <a:pt x="96466" y="95"/>
                      <a:pt x="98943" y="952"/>
                      <a:pt x="100848" y="2667"/>
                    </a:cubicBezTo>
                    <a:lnTo>
                      <a:pt x="188383" y="88106"/>
                    </a:lnTo>
                    <a:cubicBezTo>
                      <a:pt x="192193" y="91821"/>
                      <a:pt x="192193" y="97822"/>
                      <a:pt x="188573" y="101537"/>
                    </a:cubicBezTo>
                    <a:cubicBezTo>
                      <a:pt x="184858" y="105346"/>
                      <a:pt x="178858" y="105346"/>
                      <a:pt x="175143" y="101727"/>
                    </a:cubicBezTo>
                    <a:lnTo>
                      <a:pt x="94276" y="23050"/>
                    </a:lnTo>
                    <a:lnTo>
                      <a:pt x="16361" y="104489"/>
                    </a:lnTo>
                    <a:cubicBezTo>
                      <a:pt x="14551" y="106394"/>
                      <a:pt x="11980" y="107442"/>
                      <a:pt x="9503" y="10744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8BCCB2C-409A-443F-AAB1-BABFA1593B2B}"/>
                  </a:ext>
                </a:extLst>
              </p:cNvPr>
              <p:cNvSpPr/>
              <p:nvPr/>
            </p:nvSpPr>
            <p:spPr>
              <a:xfrm>
                <a:off x="5376720" y="3575352"/>
                <a:ext cx="417796" cy="211759"/>
              </a:xfrm>
              <a:custGeom>
                <a:avLst/>
                <a:gdLst>
                  <a:gd name="connsiteX0" fmla="*/ 353379 w 695325"/>
                  <a:gd name="connsiteY0" fmla="*/ 360807 h 352425"/>
                  <a:gd name="connsiteX1" fmla="*/ 107729 w 695325"/>
                  <a:gd name="connsiteY1" fmla="*/ 260414 h 352425"/>
                  <a:gd name="connsiteX2" fmla="*/ 2 w 695325"/>
                  <a:gd name="connsiteY2" fmla="*/ 9716 h 352425"/>
                  <a:gd name="connsiteX3" fmla="*/ 9336 w 695325"/>
                  <a:gd name="connsiteY3" fmla="*/ 0 h 352425"/>
                  <a:gd name="connsiteX4" fmla="*/ 9527 w 695325"/>
                  <a:gd name="connsiteY4" fmla="*/ 0 h 352425"/>
                  <a:gd name="connsiteX5" fmla="*/ 19052 w 695325"/>
                  <a:gd name="connsiteY5" fmla="*/ 9334 h 352425"/>
                  <a:gd name="connsiteX6" fmla="*/ 121160 w 695325"/>
                  <a:gd name="connsiteY6" fmla="*/ 246698 h 352425"/>
                  <a:gd name="connsiteX7" fmla="*/ 359380 w 695325"/>
                  <a:gd name="connsiteY7" fmla="*/ 341567 h 352425"/>
                  <a:gd name="connsiteX8" fmla="*/ 684468 w 695325"/>
                  <a:gd name="connsiteY8" fmla="*/ 54293 h 352425"/>
                  <a:gd name="connsiteX9" fmla="*/ 695327 w 695325"/>
                  <a:gd name="connsiteY9" fmla="*/ 46292 h 352425"/>
                  <a:gd name="connsiteX10" fmla="*/ 703328 w 695325"/>
                  <a:gd name="connsiteY10" fmla="*/ 57150 h 352425"/>
                  <a:gd name="connsiteX11" fmla="*/ 359666 w 695325"/>
                  <a:gd name="connsiteY11" fmla="*/ 360712 h 352425"/>
                  <a:gd name="connsiteX12" fmla="*/ 353379 w 695325"/>
                  <a:gd name="connsiteY12" fmla="*/ 360807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5325" h="352425">
                    <a:moveTo>
                      <a:pt x="353379" y="360807"/>
                    </a:moveTo>
                    <a:cubicBezTo>
                      <a:pt x="261177" y="360807"/>
                      <a:pt x="174214" y="325279"/>
                      <a:pt x="107729" y="260414"/>
                    </a:cubicBezTo>
                    <a:cubicBezTo>
                      <a:pt x="39911" y="194215"/>
                      <a:pt x="1621" y="105156"/>
                      <a:pt x="2" y="9716"/>
                    </a:cubicBezTo>
                    <a:cubicBezTo>
                      <a:pt x="-94" y="4477"/>
                      <a:pt x="4097" y="95"/>
                      <a:pt x="9336" y="0"/>
                    </a:cubicBezTo>
                    <a:cubicBezTo>
                      <a:pt x="9431" y="0"/>
                      <a:pt x="9431" y="0"/>
                      <a:pt x="9527" y="0"/>
                    </a:cubicBezTo>
                    <a:cubicBezTo>
                      <a:pt x="14670" y="0"/>
                      <a:pt x="18956" y="4191"/>
                      <a:pt x="19052" y="9334"/>
                    </a:cubicBezTo>
                    <a:cubicBezTo>
                      <a:pt x="20576" y="99632"/>
                      <a:pt x="56866" y="183928"/>
                      <a:pt x="121160" y="246698"/>
                    </a:cubicBezTo>
                    <a:cubicBezTo>
                      <a:pt x="185453" y="309467"/>
                      <a:pt x="270321" y="343376"/>
                      <a:pt x="359380" y="341567"/>
                    </a:cubicBezTo>
                    <a:cubicBezTo>
                      <a:pt x="523400" y="338899"/>
                      <a:pt x="660084" y="217932"/>
                      <a:pt x="684468" y="54293"/>
                    </a:cubicBezTo>
                    <a:cubicBezTo>
                      <a:pt x="685230" y="49054"/>
                      <a:pt x="690183" y="45530"/>
                      <a:pt x="695327" y="46292"/>
                    </a:cubicBezTo>
                    <a:cubicBezTo>
                      <a:pt x="700565" y="47054"/>
                      <a:pt x="704090" y="51911"/>
                      <a:pt x="703328" y="57150"/>
                    </a:cubicBezTo>
                    <a:cubicBezTo>
                      <a:pt x="677610" y="230029"/>
                      <a:pt x="533021" y="357759"/>
                      <a:pt x="359666" y="360712"/>
                    </a:cubicBezTo>
                    <a:cubicBezTo>
                      <a:pt x="357570" y="360807"/>
                      <a:pt x="355475" y="360807"/>
                      <a:pt x="353379" y="36080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1C664B9-03B4-4097-836C-4033C2E2B82E}"/>
                  </a:ext>
                </a:extLst>
              </p:cNvPr>
              <p:cNvSpPr/>
              <p:nvPr/>
            </p:nvSpPr>
            <p:spPr>
              <a:xfrm>
                <a:off x="5378948" y="3362868"/>
                <a:ext cx="417796" cy="211759"/>
              </a:xfrm>
              <a:custGeom>
                <a:avLst/>
                <a:gdLst>
                  <a:gd name="connsiteX0" fmla="*/ 693904 w 695325"/>
                  <a:gd name="connsiteY0" fmla="*/ 360777 h 352425"/>
                  <a:gd name="connsiteX1" fmla="*/ 684379 w 695325"/>
                  <a:gd name="connsiteY1" fmla="*/ 351443 h 352425"/>
                  <a:gd name="connsiteX2" fmla="*/ 582271 w 695325"/>
                  <a:gd name="connsiteY2" fmla="*/ 114080 h 352425"/>
                  <a:gd name="connsiteX3" fmla="*/ 344147 w 695325"/>
                  <a:gd name="connsiteY3" fmla="*/ 19211 h 352425"/>
                  <a:gd name="connsiteX4" fmla="*/ 18963 w 695325"/>
                  <a:gd name="connsiteY4" fmla="*/ 306580 h 352425"/>
                  <a:gd name="connsiteX5" fmla="*/ 8104 w 695325"/>
                  <a:gd name="connsiteY5" fmla="*/ 314581 h 352425"/>
                  <a:gd name="connsiteX6" fmla="*/ 103 w 695325"/>
                  <a:gd name="connsiteY6" fmla="*/ 303722 h 352425"/>
                  <a:gd name="connsiteX7" fmla="*/ 343765 w 695325"/>
                  <a:gd name="connsiteY7" fmla="*/ 65 h 352425"/>
                  <a:gd name="connsiteX8" fmla="*/ 595606 w 695325"/>
                  <a:gd name="connsiteY8" fmla="*/ 100364 h 352425"/>
                  <a:gd name="connsiteX9" fmla="*/ 703429 w 695325"/>
                  <a:gd name="connsiteY9" fmla="*/ 351062 h 352425"/>
                  <a:gd name="connsiteX10" fmla="*/ 694095 w 695325"/>
                  <a:gd name="connsiteY10" fmla="*/ 360777 h 352425"/>
                  <a:gd name="connsiteX11" fmla="*/ 693904 w 695325"/>
                  <a:gd name="connsiteY11" fmla="*/ 360777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95325" h="352425">
                    <a:moveTo>
                      <a:pt x="693904" y="360777"/>
                    </a:moveTo>
                    <a:cubicBezTo>
                      <a:pt x="688761" y="360777"/>
                      <a:pt x="684475" y="356586"/>
                      <a:pt x="684379" y="351443"/>
                    </a:cubicBezTo>
                    <a:cubicBezTo>
                      <a:pt x="682856" y="261146"/>
                      <a:pt x="646565" y="176849"/>
                      <a:pt x="582271" y="114080"/>
                    </a:cubicBezTo>
                    <a:cubicBezTo>
                      <a:pt x="518073" y="51310"/>
                      <a:pt x="433205" y="17401"/>
                      <a:pt x="344147" y="19211"/>
                    </a:cubicBezTo>
                    <a:cubicBezTo>
                      <a:pt x="180031" y="22068"/>
                      <a:pt x="43252" y="142940"/>
                      <a:pt x="18963" y="306580"/>
                    </a:cubicBezTo>
                    <a:cubicBezTo>
                      <a:pt x="18201" y="311819"/>
                      <a:pt x="13343" y="315248"/>
                      <a:pt x="8104" y="314581"/>
                    </a:cubicBezTo>
                    <a:cubicBezTo>
                      <a:pt x="2866" y="313819"/>
                      <a:pt x="-659" y="308961"/>
                      <a:pt x="103" y="303722"/>
                    </a:cubicBezTo>
                    <a:cubicBezTo>
                      <a:pt x="25821" y="130748"/>
                      <a:pt x="170315" y="3018"/>
                      <a:pt x="343765" y="65"/>
                    </a:cubicBezTo>
                    <a:cubicBezTo>
                      <a:pt x="438253" y="-1744"/>
                      <a:pt x="527693" y="34070"/>
                      <a:pt x="595606" y="100364"/>
                    </a:cubicBezTo>
                    <a:cubicBezTo>
                      <a:pt x="663520" y="166658"/>
                      <a:pt x="701810" y="255716"/>
                      <a:pt x="703429" y="351062"/>
                    </a:cubicBezTo>
                    <a:cubicBezTo>
                      <a:pt x="703525" y="356300"/>
                      <a:pt x="699334" y="360682"/>
                      <a:pt x="694095" y="360777"/>
                    </a:cubicBezTo>
                    <a:cubicBezTo>
                      <a:pt x="694000" y="360777"/>
                      <a:pt x="694000" y="360777"/>
                      <a:pt x="693904" y="36077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319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8" grpId="0"/>
      <p:bldP spid="19" grpId="0"/>
      <p:bldP spid="21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4C7D88-411C-46D9-9EF1-8C6569474F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lum brigh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7660" y="2715383"/>
            <a:ext cx="1516679" cy="1348046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7B46FC03-FB8B-4336-8798-552778CEE9F3}"/>
              </a:ext>
            </a:extLst>
          </p:cNvPr>
          <p:cNvSpPr txBox="1">
            <a:spLocks/>
          </p:cNvSpPr>
          <p:nvPr/>
        </p:nvSpPr>
        <p:spPr>
          <a:xfrm>
            <a:off x="304799" y="4025961"/>
            <a:ext cx="11582400" cy="867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4020203020204" pitchFamily="34" charset="0"/>
              </a:rPr>
              <a:t>f5.com/labs</a:t>
            </a:r>
          </a:p>
        </p:txBody>
      </p:sp>
    </p:spTree>
    <p:extLst>
      <p:ext uri="{BB962C8B-B14F-4D97-AF65-F5344CB8AC3E}">
        <p14:creationId xmlns:p14="http://schemas.microsoft.com/office/powerpoint/2010/main" val="303685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-0.0317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3" descr="A close up of a newspaper&#10;&#10;Description automatically generated">
            <a:extLst>
              <a:ext uri="{FF2B5EF4-FFF2-40B4-BE49-F238E27FC236}">
                <a16:creationId xmlns:a16="http://schemas.microsoft.com/office/drawing/2014/main" id="{8D9ED2FA-0DDE-4088-A441-3AA232F315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988" y="0"/>
            <a:ext cx="12202988" cy="685800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16EDE2-4F72-4426-957F-7E0B22762C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9548" y="136525"/>
            <a:ext cx="853750" cy="758825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84FB1C-C5F9-46E3-AA0F-A1A35F4C0579}"/>
              </a:ext>
            </a:extLst>
          </p:cNvPr>
          <p:cNvSpPr txBox="1"/>
          <p:nvPr/>
        </p:nvSpPr>
        <p:spPr>
          <a:xfrm>
            <a:off x="1845134" y="1854200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THE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5135F3-85C6-45D4-ABFA-1ED8784BB0F7}"/>
              </a:ext>
            </a:extLst>
          </p:cNvPr>
          <p:cNvSpPr txBox="1"/>
          <p:nvPr/>
        </p:nvSpPr>
        <p:spPr>
          <a:xfrm>
            <a:off x="2404779" y="1854200"/>
            <a:ext cx="56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OF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32F0F-FA82-4EBD-A00F-7BD30CA8F6CF}"/>
              </a:ext>
            </a:extLst>
          </p:cNvPr>
          <p:cNvSpPr txBox="1"/>
          <p:nvPr/>
        </p:nvSpPr>
        <p:spPr>
          <a:xfrm>
            <a:off x="2860130" y="1854200"/>
            <a:ext cx="676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09573-DE58-4886-9BAF-6F49460E7970}"/>
              </a:ext>
            </a:extLst>
          </p:cNvPr>
          <p:cNvSpPr txBox="1"/>
          <p:nvPr/>
        </p:nvSpPr>
        <p:spPr>
          <a:xfrm>
            <a:off x="3441519" y="1854200"/>
            <a:ext cx="48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A93A72-7E8C-402E-8E05-42A3CD3AA4C0}"/>
              </a:ext>
            </a:extLst>
          </p:cNvPr>
          <p:cNvSpPr txBox="1"/>
          <p:nvPr/>
        </p:nvSpPr>
        <p:spPr>
          <a:xfrm>
            <a:off x="3948025" y="1854200"/>
            <a:ext cx="42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53E9EB-120F-49BC-9F86-81F24738EEAF}"/>
              </a:ext>
            </a:extLst>
          </p:cNvPr>
          <p:cNvSpPr txBox="1"/>
          <p:nvPr/>
        </p:nvSpPr>
        <p:spPr>
          <a:xfrm>
            <a:off x="4454030" y="1854200"/>
            <a:ext cx="42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37110F-E657-48A7-ACE4-9C30ACAA8959}"/>
              </a:ext>
            </a:extLst>
          </p:cNvPr>
          <p:cNvSpPr txBox="1"/>
          <p:nvPr/>
        </p:nvSpPr>
        <p:spPr>
          <a:xfrm>
            <a:off x="4978619" y="1854200"/>
            <a:ext cx="39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EC14D7-5965-4ECC-8169-1FFF5F2800C0}"/>
              </a:ext>
            </a:extLst>
          </p:cNvPr>
          <p:cNvSpPr txBox="1"/>
          <p:nvPr/>
        </p:nvSpPr>
        <p:spPr>
          <a:xfrm>
            <a:off x="5444968" y="1854200"/>
            <a:ext cx="39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74CBC-8B9D-4231-BBEC-13CEAD0A18EA}"/>
              </a:ext>
            </a:extLst>
          </p:cNvPr>
          <p:cNvSpPr txBox="1"/>
          <p:nvPr/>
        </p:nvSpPr>
        <p:spPr>
          <a:xfrm>
            <a:off x="5797041" y="1854200"/>
            <a:ext cx="71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THAT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27FFE4-0F28-4E16-BF2E-84151FCCD723}"/>
              </a:ext>
            </a:extLst>
          </p:cNvPr>
          <p:cNvSpPr txBox="1"/>
          <p:nvPr/>
        </p:nvSpPr>
        <p:spPr>
          <a:xfrm>
            <a:off x="6318811" y="1854200"/>
            <a:ext cx="71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A659EA-11E2-4B39-90EF-A27CA5270187}"/>
              </a:ext>
            </a:extLst>
          </p:cNvPr>
          <p:cNvSpPr txBox="1"/>
          <p:nvPr/>
        </p:nvSpPr>
        <p:spPr>
          <a:xfrm>
            <a:off x="6810640" y="1854200"/>
            <a:ext cx="71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FOR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76AD13-A653-45FC-82BC-351025BFD45B}"/>
              </a:ext>
            </a:extLst>
          </p:cNvPr>
          <p:cNvSpPr txBox="1"/>
          <p:nvPr/>
        </p:nvSpPr>
        <p:spPr>
          <a:xfrm>
            <a:off x="7297855" y="1854200"/>
            <a:ext cx="71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YOU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9C54EC-E87F-4B4D-877F-5B2CA35ADFC9}"/>
              </a:ext>
            </a:extLst>
          </p:cNvPr>
          <p:cNvSpPr txBox="1"/>
          <p:nvPr/>
        </p:nvSpPr>
        <p:spPr>
          <a:xfrm>
            <a:off x="7819943" y="1854200"/>
            <a:ext cx="71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0D133C-3D78-4A4B-9D72-FBA7622D8F9B}"/>
              </a:ext>
            </a:extLst>
          </p:cNvPr>
          <p:cNvSpPr txBox="1"/>
          <p:nvPr/>
        </p:nvSpPr>
        <p:spPr>
          <a:xfrm>
            <a:off x="8303388" y="1854200"/>
            <a:ext cx="71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WITH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C5BE7D-9D26-4968-8CB7-995867DF7664}"/>
              </a:ext>
            </a:extLst>
          </p:cNvPr>
          <p:cNvSpPr txBox="1"/>
          <p:nvPr/>
        </p:nvSpPr>
        <p:spPr>
          <a:xfrm>
            <a:off x="8913833" y="1854200"/>
            <a:ext cx="5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61D330-4966-4D55-81C9-8C6B27D33BE0}"/>
              </a:ext>
            </a:extLst>
          </p:cNvPr>
          <p:cNvSpPr txBox="1"/>
          <p:nvPr/>
        </p:nvSpPr>
        <p:spPr>
          <a:xfrm>
            <a:off x="9406643" y="1854200"/>
            <a:ext cx="5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0F7830-E253-4944-B382-AB9B0C85E9F9}"/>
              </a:ext>
            </a:extLst>
          </p:cNvPr>
          <p:cNvSpPr txBox="1"/>
          <p:nvPr/>
        </p:nvSpPr>
        <p:spPr>
          <a:xfrm>
            <a:off x="9791503" y="1854200"/>
            <a:ext cx="71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HAVE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C21925-0A46-48C0-8C2E-A025C846741B}"/>
              </a:ext>
            </a:extLst>
          </p:cNvPr>
          <p:cNvSpPr txBox="1"/>
          <p:nvPr/>
        </p:nvSpPr>
        <p:spPr>
          <a:xfrm>
            <a:off x="10300348" y="1854200"/>
            <a:ext cx="71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BUT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18E10B-8EE1-4008-9C8C-4460960910FC}"/>
              </a:ext>
            </a:extLst>
          </p:cNvPr>
          <p:cNvSpPr txBox="1"/>
          <p:nvPr/>
        </p:nvSpPr>
        <p:spPr>
          <a:xfrm>
            <a:off x="10955243" y="1854200"/>
            <a:ext cx="43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BE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75EA23-77A5-400C-9207-2EC3223B3C44}"/>
              </a:ext>
            </a:extLst>
          </p:cNvPr>
          <p:cNvSpPr txBox="1"/>
          <p:nvPr/>
        </p:nvSpPr>
        <p:spPr>
          <a:xfrm>
            <a:off x="11311689" y="1854200"/>
            <a:ext cx="71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THEY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2AAA175-D9B6-4898-9600-06C1CE140F86}"/>
              </a:ext>
            </a:extLst>
          </p:cNvPr>
          <p:cNvSpPr/>
          <p:nvPr/>
        </p:nvSpPr>
        <p:spPr>
          <a:xfrm>
            <a:off x="2093217" y="2223532"/>
            <a:ext cx="171450" cy="463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82D1F19-6745-4E31-83C4-87584FC04F35}"/>
              </a:ext>
            </a:extLst>
          </p:cNvPr>
          <p:cNvSpPr/>
          <p:nvPr/>
        </p:nvSpPr>
        <p:spPr>
          <a:xfrm>
            <a:off x="2592405" y="2223532"/>
            <a:ext cx="171450" cy="463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9BC8318-A56B-4ABD-9824-FE03D896269E}"/>
              </a:ext>
            </a:extLst>
          </p:cNvPr>
          <p:cNvSpPr/>
          <p:nvPr/>
        </p:nvSpPr>
        <p:spPr>
          <a:xfrm>
            <a:off x="3091593" y="2223532"/>
            <a:ext cx="171450" cy="463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DDE08D2-9BA4-4C7A-A439-9F6ED7EAED52}"/>
              </a:ext>
            </a:extLst>
          </p:cNvPr>
          <p:cNvSpPr/>
          <p:nvPr/>
        </p:nvSpPr>
        <p:spPr>
          <a:xfrm>
            <a:off x="3590781" y="2223532"/>
            <a:ext cx="171450" cy="463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61D2F1-73A9-4874-BEC7-7337FBBE5216}"/>
              </a:ext>
            </a:extLst>
          </p:cNvPr>
          <p:cNvSpPr/>
          <p:nvPr/>
        </p:nvSpPr>
        <p:spPr>
          <a:xfrm>
            <a:off x="4089969" y="2223532"/>
            <a:ext cx="171450" cy="463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1E86259-6BF2-4351-8E5C-0CD05642AFD2}"/>
              </a:ext>
            </a:extLst>
          </p:cNvPr>
          <p:cNvSpPr/>
          <p:nvPr/>
        </p:nvSpPr>
        <p:spPr>
          <a:xfrm>
            <a:off x="4589157" y="2223532"/>
            <a:ext cx="171450" cy="463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1A0EC2F-ECD8-4C8A-89E4-C322517C4305}"/>
              </a:ext>
            </a:extLst>
          </p:cNvPr>
          <p:cNvSpPr/>
          <p:nvPr/>
        </p:nvSpPr>
        <p:spPr>
          <a:xfrm>
            <a:off x="5088345" y="2223532"/>
            <a:ext cx="171450" cy="463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93A2C80-6737-4BDB-ABA1-EC185BFA88B4}"/>
              </a:ext>
            </a:extLst>
          </p:cNvPr>
          <p:cNvSpPr/>
          <p:nvPr/>
        </p:nvSpPr>
        <p:spPr>
          <a:xfrm>
            <a:off x="5587533" y="2223532"/>
            <a:ext cx="171450" cy="463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2ADE5E5-DAAF-4773-B3D5-FC58EF0F18F7}"/>
              </a:ext>
            </a:extLst>
          </p:cNvPr>
          <p:cNvSpPr/>
          <p:nvPr/>
        </p:nvSpPr>
        <p:spPr>
          <a:xfrm>
            <a:off x="6086721" y="2223532"/>
            <a:ext cx="171450" cy="463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03B8C2E-F5E8-4885-AAB4-6BF6701B27DB}"/>
              </a:ext>
            </a:extLst>
          </p:cNvPr>
          <p:cNvSpPr/>
          <p:nvPr/>
        </p:nvSpPr>
        <p:spPr>
          <a:xfrm>
            <a:off x="6585909" y="2223532"/>
            <a:ext cx="171450" cy="463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2C346A8-F2D0-4538-843B-838BFD764AD4}"/>
              </a:ext>
            </a:extLst>
          </p:cNvPr>
          <p:cNvSpPr/>
          <p:nvPr/>
        </p:nvSpPr>
        <p:spPr>
          <a:xfrm>
            <a:off x="7085097" y="2223532"/>
            <a:ext cx="171450" cy="463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928733F-3F4B-4E54-BA1C-6B603FC961AA}"/>
              </a:ext>
            </a:extLst>
          </p:cNvPr>
          <p:cNvSpPr/>
          <p:nvPr/>
        </p:nvSpPr>
        <p:spPr>
          <a:xfrm>
            <a:off x="7584285" y="2223532"/>
            <a:ext cx="171450" cy="463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B6DEE7-7224-49F8-85E9-AC3AAEDDB9E6}"/>
              </a:ext>
            </a:extLst>
          </p:cNvPr>
          <p:cNvSpPr/>
          <p:nvPr/>
        </p:nvSpPr>
        <p:spPr>
          <a:xfrm>
            <a:off x="8083473" y="2223532"/>
            <a:ext cx="171450" cy="463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C6518B6-E0AE-4A24-9C2E-C9D225084B55}"/>
              </a:ext>
            </a:extLst>
          </p:cNvPr>
          <p:cNvSpPr/>
          <p:nvPr/>
        </p:nvSpPr>
        <p:spPr>
          <a:xfrm>
            <a:off x="8582661" y="2223532"/>
            <a:ext cx="171450" cy="463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AC71532-1656-4BC3-AED3-52D7DA9BE98A}"/>
              </a:ext>
            </a:extLst>
          </p:cNvPr>
          <p:cNvSpPr/>
          <p:nvPr/>
        </p:nvSpPr>
        <p:spPr>
          <a:xfrm>
            <a:off x="9081849" y="2223532"/>
            <a:ext cx="171450" cy="463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2E6D4D2-B98F-454D-9E7E-9210AB97E53B}"/>
              </a:ext>
            </a:extLst>
          </p:cNvPr>
          <p:cNvSpPr/>
          <p:nvPr/>
        </p:nvSpPr>
        <p:spPr>
          <a:xfrm>
            <a:off x="9581037" y="2223532"/>
            <a:ext cx="171450" cy="463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E0CB252-42A0-46B4-AEC8-2197A601A177}"/>
              </a:ext>
            </a:extLst>
          </p:cNvPr>
          <p:cNvSpPr/>
          <p:nvPr/>
        </p:nvSpPr>
        <p:spPr>
          <a:xfrm>
            <a:off x="10080225" y="2223532"/>
            <a:ext cx="171450" cy="463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CD8A46B-8C17-44D5-BD00-45C70CC47C20}"/>
              </a:ext>
            </a:extLst>
          </p:cNvPr>
          <p:cNvSpPr/>
          <p:nvPr/>
        </p:nvSpPr>
        <p:spPr>
          <a:xfrm>
            <a:off x="10579413" y="2223532"/>
            <a:ext cx="171450" cy="463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0ECF2FE-0293-4BB0-978A-4F9D137BA0C7}"/>
              </a:ext>
            </a:extLst>
          </p:cNvPr>
          <p:cNvSpPr/>
          <p:nvPr/>
        </p:nvSpPr>
        <p:spPr>
          <a:xfrm>
            <a:off x="11078601" y="2223532"/>
            <a:ext cx="171450" cy="463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DF1C6D1-EA32-4E11-BAFF-AE5B1A22CB8A}"/>
              </a:ext>
            </a:extLst>
          </p:cNvPr>
          <p:cNvSpPr/>
          <p:nvPr/>
        </p:nvSpPr>
        <p:spPr>
          <a:xfrm>
            <a:off x="11577798" y="2223532"/>
            <a:ext cx="171450" cy="463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DC9C7DC-4D10-4696-8AE4-5E491C6B86F4}"/>
              </a:ext>
            </a:extLst>
          </p:cNvPr>
          <p:cNvGrpSpPr/>
          <p:nvPr/>
        </p:nvGrpSpPr>
        <p:grpSpPr>
          <a:xfrm>
            <a:off x="303942" y="1879600"/>
            <a:ext cx="1399887" cy="5201424"/>
            <a:chOff x="285750" y="1879600"/>
            <a:chExt cx="1399887" cy="5201424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1120544-DC78-4761-8303-80F440752C37}"/>
                </a:ext>
              </a:extLst>
            </p:cNvPr>
            <p:cNvSpPr txBox="1"/>
            <p:nvPr/>
          </p:nvSpPr>
          <p:spPr>
            <a:xfrm>
              <a:off x="444394" y="1879600"/>
              <a:ext cx="976997" cy="5201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600" b="1">
                  <a:latin typeface="Arial Narrow" panose="020B0606020202030204" pitchFamily="34" charset="0"/>
                </a:rPr>
                <a:t>1</a:t>
              </a:r>
            </a:p>
            <a:p>
              <a:pPr algn="ctr"/>
              <a:r>
                <a:rPr lang="en-GB" sz="16600" b="1">
                  <a:latin typeface="Arial Narrow" panose="020B0606020202030204" pitchFamily="34" charset="0"/>
                </a:rPr>
                <a:t>2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44CCF0D-1649-4015-A5E5-AC84A2A19469}"/>
                </a:ext>
              </a:extLst>
            </p:cNvPr>
            <p:cNvCxnSpPr/>
            <p:nvPr/>
          </p:nvCxnSpPr>
          <p:spPr>
            <a:xfrm>
              <a:off x="285750" y="4480312"/>
              <a:ext cx="1399887" cy="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D483BDF-9A79-483E-AE7C-81130E82E840}"/>
              </a:ext>
            </a:extLst>
          </p:cNvPr>
          <p:cNvGrpSpPr/>
          <p:nvPr/>
        </p:nvGrpSpPr>
        <p:grpSpPr>
          <a:xfrm>
            <a:off x="303942" y="1879600"/>
            <a:ext cx="1399887" cy="5201424"/>
            <a:chOff x="285750" y="1879600"/>
            <a:chExt cx="1399887" cy="5201424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3790362-D67B-458D-81F4-9BAFD935053A}"/>
                </a:ext>
              </a:extLst>
            </p:cNvPr>
            <p:cNvSpPr txBox="1"/>
            <p:nvPr/>
          </p:nvSpPr>
          <p:spPr>
            <a:xfrm>
              <a:off x="444394" y="1879600"/>
              <a:ext cx="976997" cy="5201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600" b="1">
                  <a:latin typeface="Arial Narrow" panose="020B0606020202030204" pitchFamily="34" charset="0"/>
                </a:rPr>
                <a:t>1</a:t>
              </a:r>
            </a:p>
            <a:p>
              <a:pPr algn="ctr"/>
              <a:r>
                <a:rPr lang="en-GB" sz="16600" b="1">
                  <a:latin typeface="Arial Narrow" panose="020B0606020202030204" pitchFamily="34" charset="0"/>
                </a:rPr>
                <a:t>3</a:t>
              </a: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91D8C1D-1FF2-4F66-B91B-1C709A3C1783}"/>
                </a:ext>
              </a:extLst>
            </p:cNvPr>
            <p:cNvCxnSpPr/>
            <p:nvPr/>
          </p:nvCxnSpPr>
          <p:spPr>
            <a:xfrm>
              <a:off x="285750" y="4480312"/>
              <a:ext cx="1399887" cy="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C0D626B-9B0A-497E-965F-90259545BC4B}"/>
              </a:ext>
            </a:extLst>
          </p:cNvPr>
          <p:cNvGrpSpPr/>
          <p:nvPr/>
        </p:nvGrpSpPr>
        <p:grpSpPr>
          <a:xfrm>
            <a:off x="303942" y="1879600"/>
            <a:ext cx="1399887" cy="5201424"/>
            <a:chOff x="285750" y="1879600"/>
            <a:chExt cx="1399887" cy="5201424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208ECF8-29DA-4A05-99AB-445BA3106745}"/>
                </a:ext>
              </a:extLst>
            </p:cNvPr>
            <p:cNvSpPr txBox="1"/>
            <p:nvPr/>
          </p:nvSpPr>
          <p:spPr>
            <a:xfrm>
              <a:off x="444394" y="1879600"/>
              <a:ext cx="976997" cy="5201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600" b="1">
                  <a:latin typeface="Arial Narrow" panose="020B0606020202030204" pitchFamily="34" charset="0"/>
                </a:rPr>
                <a:t>1</a:t>
              </a:r>
            </a:p>
            <a:p>
              <a:pPr algn="ctr"/>
              <a:r>
                <a:rPr lang="en-GB" sz="16600" b="1">
                  <a:latin typeface="Arial Narrow" panose="020B0606020202030204" pitchFamily="34" charset="0"/>
                </a:rPr>
                <a:t>4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851FB6E-9542-4725-825B-8F1007FD1E49}"/>
                </a:ext>
              </a:extLst>
            </p:cNvPr>
            <p:cNvCxnSpPr/>
            <p:nvPr/>
          </p:nvCxnSpPr>
          <p:spPr>
            <a:xfrm>
              <a:off x="285750" y="4480312"/>
              <a:ext cx="1399887" cy="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FCED32F-330C-4551-B3B8-6F745649B76E}"/>
              </a:ext>
            </a:extLst>
          </p:cNvPr>
          <p:cNvGrpSpPr/>
          <p:nvPr/>
        </p:nvGrpSpPr>
        <p:grpSpPr>
          <a:xfrm>
            <a:off x="303942" y="1879600"/>
            <a:ext cx="1399887" cy="5201424"/>
            <a:chOff x="285750" y="1879600"/>
            <a:chExt cx="1399887" cy="5201424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D956D1B-9818-449E-A772-B4AF6E80CB3A}"/>
                </a:ext>
              </a:extLst>
            </p:cNvPr>
            <p:cNvSpPr txBox="1"/>
            <p:nvPr/>
          </p:nvSpPr>
          <p:spPr>
            <a:xfrm>
              <a:off x="444394" y="1879600"/>
              <a:ext cx="976997" cy="5201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600" b="1">
                  <a:latin typeface="Arial Narrow" panose="020B0606020202030204" pitchFamily="34" charset="0"/>
                </a:rPr>
                <a:t>1</a:t>
              </a:r>
            </a:p>
            <a:p>
              <a:pPr algn="ctr"/>
              <a:r>
                <a:rPr lang="en-GB" sz="16600" b="1">
                  <a:latin typeface="Arial Narrow" panose="020B0606020202030204" pitchFamily="34" charset="0"/>
                </a:rPr>
                <a:t>5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87386F5-0F96-4C38-A02E-493F82D73C28}"/>
                </a:ext>
              </a:extLst>
            </p:cNvPr>
            <p:cNvCxnSpPr/>
            <p:nvPr/>
          </p:nvCxnSpPr>
          <p:spPr>
            <a:xfrm>
              <a:off x="285750" y="4480312"/>
              <a:ext cx="1399887" cy="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6C05DDD-422A-4353-8C83-41563FDAFFC9}"/>
              </a:ext>
            </a:extLst>
          </p:cNvPr>
          <p:cNvSpPr/>
          <p:nvPr/>
        </p:nvSpPr>
        <p:spPr>
          <a:xfrm>
            <a:off x="300384" y="376506"/>
            <a:ext cx="3526549" cy="1015663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>
            <a:spAutoFit/>
          </a:bodyPr>
          <a:lstStyle/>
          <a:p>
            <a:r>
              <a:rPr lang="en-GB" sz="6000" err="1">
                <a:solidFill>
                  <a:srgbClr val="FFFFFF"/>
                </a:solidFill>
                <a:latin typeface="Segoe UI Light" panose="020B0502040204020203" pitchFamily="34" charset="0"/>
                <a:ea typeface="Apple SD Gothic Neo Thin" panose="02000300000000000000" pitchFamily="2" charset="-127"/>
                <a:cs typeface="Segoe UI Light" panose="020B0502040204020203" pitchFamily="34" charset="0"/>
              </a:rPr>
              <a:t>Zipf’s</a:t>
            </a:r>
            <a:r>
              <a:rPr lang="en-GB" sz="6000">
                <a:solidFill>
                  <a:srgbClr val="FFFFFF"/>
                </a:solidFill>
                <a:latin typeface="Segoe UI Light" panose="020B0502040204020203" pitchFamily="34" charset="0"/>
                <a:ea typeface="Apple SD Gothic Neo Thin" panose="02000300000000000000" pitchFamily="2" charset="-127"/>
                <a:cs typeface="Segoe UI Light" panose="020B0502040204020203" pitchFamily="34" charset="0"/>
              </a:rPr>
              <a:t> Law</a:t>
            </a:r>
            <a:endParaRPr lang="en-GB" sz="6000">
              <a:solidFill>
                <a:srgbClr val="FFFFFF"/>
              </a:solidFill>
              <a:effectLst/>
              <a:latin typeface="Segoe UI Light" panose="020B0502040204020203" pitchFamily="34" charset="0"/>
              <a:ea typeface="Apple SD Gothic Neo Thin" panose="02000300000000000000" pitchFamily="2" charset="-127"/>
              <a:cs typeface="Segoe UI Light" panose="020B0502040204020203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7F804EF-FFA7-41AB-A691-B7013DD92395}"/>
              </a:ext>
            </a:extLst>
          </p:cNvPr>
          <p:cNvGrpSpPr/>
          <p:nvPr/>
        </p:nvGrpSpPr>
        <p:grpSpPr>
          <a:xfrm>
            <a:off x="-1416998" y="1879600"/>
            <a:ext cx="4755428" cy="4255973"/>
            <a:chOff x="444394" y="1879600"/>
            <a:chExt cx="4755428" cy="425597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1DFBB0C-9AC7-4775-850C-04C327BDAB53}"/>
                </a:ext>
              </a:extLst>
            </p:cNvPr>
            <p:cNvSpPr txBox="1"/>
            <p:nvPr/>
          </p:nvSpPr>
          <p:spPr>
            <a:xfrm>
              <a:off x="444394" y="1879600"/>
              <a:ext cx="4755428" cy="425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9920"/>
                </a:lnSpc>
              </a:pPr>
              <a:r>
                <a:rPr lang="en-GB" sz="16600" b="1">
                  <a:latin typeface="Arial Narrow" panose="020B0606020202030204" pitchFamily="34" charset="0"/>
                </a:rPr>
                <a:t>1</a:t>
              </a:r>
            </a:p>
            <a:p>
              <a:pPr algn="ctr">
                <a:lnSpc>
                  <a:spcPct val="150000"/>
                </a:lnSpc>
              </a:pPr>
              <a:r>
                <a:rPr lang="en-GB" sz="8000" b="1">
                  <a:latin typeface="Arial Narrow" panose="020B0606020202030204" pitchFamily="34" charset="0"/>
                </a:rPr>
                <a:t>rank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8C3EC67-022D-40B2-8E61-B373A4A9A61B}"/>
                </a:ext>
              </a:extLst>
            </p:cNvPr>
            <p:cNvCxnSpPr/>
            <p:nvPr/>
          </p:nvCxnSpPr>
          <p:spPr>
            <a:xfrm>
              <a:off x="2195312" y="4480312"/>
              <a:ext cx="1399887" cy="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63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22222E-6 L -0.0013 0.33658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16829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1.45833E-6 0.33796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898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0.45347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662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3.125E-6 0.45162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69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-3.54167E-6 0.50648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324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2.5E-6 0.50578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278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4.16667E-6 0.54699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338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54282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13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-2.29167E-6 0.56829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03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96296E-6 L -3.54167E-6 0.56504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241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22222E-6 L 8.33333E-7 0.58056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028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2.96296E-6 L 1.04167E-6 0.58356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167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16667E-7 -2.22222E-6 L -4.16667E-7 0.59653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15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42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58333E-6 2.96296E-6 L -4.58333E-6 0.59467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722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08333E-6 -2.22222E-6 L 2.08333E-6 0.60185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093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2.96296E-6 L 0 0.60277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139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42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75E-6 -2.22222E-6 L 3.75E-6 0.61019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09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2.96296E-6 L 4.375E-6 0.61088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32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8.33333E-7 -2.22222E-6 L -8.33333E-7 0.61389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694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1.04167E-6 2.96296E-6 L -1.04167E-6 0.6169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833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42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79167E-6 -2.22222E-6 L 0.00261 0.61875 " pathEditMode="relative" rAng="0" ptsTypes="AA">
                                      <p:cBhvr>
                                        <p:cTn id="17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30926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2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33333E-6 2.96296E-6 L 3.33333E-6 0.61944 " pathEditMode="relative" rAng="0" ptsTypes="AA">
                                      <p:cBhvr>
                                        <p:cTn id="17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972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42" presetClass="path" presetSubtype="0" accel="50000" decel="5000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3.33333E-6 -2.22222E-6 L -3.33333E-6 0.62732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366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42" presetClass="path" presetSubtype="0" accel="50000" decel="5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2.08333E-6 2.96296E-6 L -2.08333E-6 0.62685 " pathEditMode="relative" rAng="0" ptsTypes="AA">
                                      <p:cBhvr>
                                        <p:cTn id="18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343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3.33333E-6 -2.22222E-6 L 3.33333E-6 0.63009 " pathEditMode="relative" rAng="0" ptsTypes="AA">
                                      <p:cBhvr>
                                        <p:cTn id="18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505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2.5E-6 2.96296E-6 L 2.5E-6 0.62685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343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3.33333E-6 -2.22222E-6 L -3.33333E-6 0.63148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574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accel="50000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3.125E-6 2.96296E-6 L -3.125E-6 0.6287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2.08333E-6 -2.22222E-6 L 2.08333E-6 0.63241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620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42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1.45833E-6 2.96296E-6 L 1.45833E-6 0.62963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1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-2.08333E-6 -2.22222E-6 L -2.08333E-6 0.63334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667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42" presetClass="path" presetSubtype="0" accel="50000" decel="5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-4.16667E-6 2.96296E-6 L -4.16667E-6 0.6324 " pathEditMode="relative" rAng="0" ptsTypes="AA">
                                      <p:cBhvr>
                                        <p:cTn id="19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620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42" presetClass="path" presetSubtype="0" accel="50000" decel="5000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1.25E-6 -2.22222E-6 L 1.25E-6 0.63472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36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42" presetClass="path" presetSubtype="0" accel="50000" decel="5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16667E-7 2.96296E-6 L 4.16667E-7 0.63703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852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3.75E-6 -2.22222E-6 L 3.75E-6 0.63704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852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42" presetClass="path" presetSubtype="0" accel="50000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4.79167E-6 2.96296E-6 L 4.79167E-6 0.64352 " pathEditMode="relative" rAng="0" ptsTypes="AA">
                                      <p:cBhvr>
                                        <p:cTn id="20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76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42" presetClass="path" presetSubtype="0" accel="50000" decel="5000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1.45833E-6 -2.22222E-6 L -1.45833E-6 0.64167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083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42" presetClass="path" presetSubtype="0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6.25E-7 2.96296E-6 L -6.25E-7 0.64259 " pathEditMode="relative" rAng="0" ptsTypes="AA">
                                      <p:cBhvr>
                                        <p:cTn id="210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61" grpId="0" animBg="1"/>
      <p:bldP spid="63" grpId="0" animBg="1"/>
      <p:bldP spid="63" grpId="1" animBg="1"/>
      <p:bldP spid="65" grpId="0" animBg="1"/>
      <p:bldP spid="65" grpId="1" animBg="1"/>
      <p:bldP spid="67" grpId="0" animBg="1"/>
      <p:bldP spid="67" grpId="1" animBg="1"/>
      <p:bldP spid="69" grpId="0" animBg="1"/>
      <p:bldP spid="69" grpId="1" animBg="1"/>
      <p:bldP spid="71" grpId="0" animBg="1"/>
      <p:bldP spid="71" grpId="1" animBg="1"/>
      <p:bldP spid="73" grpId="0" animBg="1"/>
      <p:bldP spid="73" grpId="1" animBg="1"/>
      <p:bldP spid="75" grpId="0" animBg="1"/>
      <p:bldP spid="75" grpId="1" animBg="1"/>
      <p:bldP spid="77" grpId="0" animBg="1"/>
      <p:bldP spid="77" grpId="1" animBg="1"/>
      <p:bldP spid="79" grpId="0" animBg="1"/>
      <p:bldP spid="79" grpId="1" animBg="1"/>
      <p:bldP spid="81" grpId="0" animBg="1"/>
      <p:bldP spid="81" grpId="1" animBg="1"/>
      <p:bldP spid="83" grpId="0" animBg="1"/>
      <p:bldP spid="83" grpId="1" animBg="1"/>
      <p:bldP spid="85" grpId="0" animBg="1"/>
      <p:bldP spid="85" grpId="1" animBg="1"/>
      <p:bldP spid="87" grpId="0" animBg="1"/>
      <p:bldP spid="87" grpId="1" animBg="1"/>
      <p:bldP spid="89" grpId="0" animBg="1"/>
      <p:bldP spid="89" grpId="1" animBg="1"/>
      <p:bldP spid="91" grpId="0" animBg="1"/>
      <p:bldP spid="91" grpId="1" animBg="1"/>
      <p:bldP spid="93" grpId="0" animBg="1"/>
      <p:bldP spid="93" grpId="1" animBg="1"/>
      <p:bldP spid="95" grpId="0" animBg="1"/>
      <p:bldP spid="95" grpId="1" animBg="1"/>
      <p:bldP spid="97" grpId="0" animBg="1"/>
      <p:bldP spid="97" grpId="1" animBg="1"/>
      <p:bldP spid="99" grpId="0" animBg="1"/>
      <p:bldP spid="9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lose up of a newspaper&#10;&#10;Description automatically generated">
            <a:extLst>
              <a:ext uri="{FF2B5EF4-FFF2-40B4-BE49-F238E27FC236}">
                <a16:creationId xmlns:a16="http://schemas.microsoft.com/office/drawing/2014/main" id="{A8DBCEDA-4ED1-4E2B-97B5-35C30AE866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988" y="0"/>
            <a:ext cx="12202988" cy="6858000"/>
          </a:xfrm>
          <a:prstGeom prst="rect">
            <a:avLst/>
          </a:prstGeom>
          <a:noFill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B8B0DA3-E530-41AE-804C-F53799D582EB}"/>
              </a:ext>
            </a:extLst>
          </p:cNvPr>
          <p:cNvSpPr/>
          <p:nvPr/>
        </p:nvSpPr>
        <p:spPr>
          <a:xfrm>
            <a:off x="1669551" y="1977775"/>
            <a:ext cx="8852898" cy="4277564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A9033-9A02-4E43-9742-8A394B7247EE}"/>
              </a:ext>
            </a:extLst>
          </p:cNvPr>
          <p:cNvSpPr txBox="1"/>
          <p:nvPr/>
        </p:nvSpPr>
        <p:spPr>
          <a:xfrm>
            <a:off x="5181600" y="640236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Frequency Rank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4CE8B6-CBF8-4846-BD41-77628939D645}"/>
              </a:ext>
            </a:extLst>
          </p:cNvPr>
          <p:cNvSpPr txBox="1"/>
          <p:nvPr/>
        </p:nvSpPr>
        <p:spPr>
          <a:xfrm rot="16200000">
            <a:off x="-154236" y="3877211"/>
            <a:ext cx="252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Frequency (logged)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24F8D-3824-41D1-AC0C-381493FFBD2F}"/>
              </a:ext>
            </a:extLst>
          </p:cNvPr>
          <p:cNvSpPr txBox="1"/>
          <p:nvPr/>
        </p:nvSpPr>
        <p:spPr>
          <a:xfrm>
            <a:off x="3661751" y="1530127"/>
            <a:ext cx="514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100 Most Frequent Words in Wikipedia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BDEDB0-5F7F-4237-BF44-BA3886699C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5533" y="1839817"/>
            <a:ext cx="9346772" cy="46337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211166D-6F4C-4640-A93A-888A928F43FD}"/>
              </a:ext>
            </a:extLst>
          </p:cNvPr>
          <p:cNvSpPr/>
          <p:nvPr/>
        </p:nvSpPr>
        <p:spPr>
          <a:xfrm>
            <a:off x="1669551" y="1980950"/>
            <a:ext cx="2157382" cy="294157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CF9FC6-4D29-4139-877A-0E4A1EAB08E9}"/>
              </a:ext>
            </a:extLst>
          </p:cNvPr>
          <p:cNvSpPr/>
          <p:nvPr/>
        </p:nvSpPr>
        <p:spPr>
          <a:xfrm>
            <a:off x="300384" y="376506"/>
            <a:ext cx="3526549" cy="1015663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>
            <a:spAutoFit/>
          </a:bodyPr>
          <a:lstStyle/>
          <a:p>
            <a:r>
              <a:rPr lang="en-GB" sz="6000" err="1">
                <a:solidFill>
                  <a:srgbClr val="FFFFFF"/>
                </a:solidFill>
                <a:latin typeface="Segoe UI Light" panose="020B0502040204020203" pitchFamily="34" charset="0"/>
                <a:ea typeface="Apple SD Gothic Neo Thin" panose="02000300000000000000" pitchFamily="2" charset="-127"/>
                <a:cs typeface="Segoe UI Light" panose="020B0502040204020203" pitchFamily="34" charset="0"/>
              </a:rPr>
              <a:t>Zipf’s</a:t>
            </a:r>
            <a:r>
              <a:rPr lang="en-GB" sz="6000">
                <a:solidFill>
                  <a:srgbClr val="FFFFFF"/>
                </a:solidFill>
                <a:latin typeface="Segoe UI Light" panose="020B0502040204020203" pitchFamily="34" charset="0"/>
                <a:ea typeface="Apple SD Gothic Neo Thin" panose="02000300000000000000" pitchFamily="2" charset="-127"/>
                <a:cs typeface="Segoe UI Light" panose="020B0502040204020203" pitchFamily="34" charset="0"/>
              </a:rPr>
              <a:t> Law</a:t>
            </a:r>
            <a:endParaRPr lang="en-GB" sz="6000">
              <a:solidFill>
                <a:srgbClr val="FFFFFF"/>
              </a:solidFill>
              <a:effectLst/>
              <a:latin typeface="Segoe UI Light" panose="020B0502040204020203" pitchFamily="34" charset="0"/>
              <a:ea typeface="Apple SD Gothic Neo Thin" panose="02000300000000000000" pitchFamily="2" charset="-127"/>
              <a:cs typeface="Segoe UI Light" panose="020B05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AEAC951-97E7-40D4-8C02-EE8C6A0824D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9548" y="136525"/>
            <a:ext cx="853750" cy="758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791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8D69214C-805C-46A2-B9CF-6A18AAB323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75421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E316615-8EC9-4089-97C5-1C4D266FC5A2}"/>
              </a:ext>
            </a:extLst>
          </p:cNvPr>
          <p:cNvSpPr/>
          <p:nvPr/>
        </p:nvSpPr>
        <p:spPr>
          <a:xfrm>
            <a:off x="0" y="0"/>
            <a:ext cx="12192000" cy="687542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12AAF8-FAC9-4E6D-9B19-6AD49EB22337}"/>
              </a:ext>
            </a:extLst>
          </p:cNvPr>
          <p:cNvSpPr/>
          <p:nvPr/>
        </p:nvSpPr>
        <p:spPr>
          <a:xfrm>
            <a:off x="300383" y="5557694"/>
            <a:ext cx="7827617" cy="1015663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>
            <a:spAutoFit/>
          </a:bodyPr>
          <a:lstStyle/>
          <a:p>
            <a:r>
              <a:rPr lang="en-GB" sz="6000">
                <a:solidFill>
                  <a:srgbClr val="FFFFFF"/>
                </a:solidFill>
                <a:latin typeface="Segoe UI Light" panose="020B0502040204020203" pitchFamily="34" charset="0"/>
                <a:ea typeface="Apple SD Gothic Neo Thin" panose="02000300000000000000" pitchFamily="2" charset="-127"/>
                <a:cs typeface="Segoe UI Light" panose="020B0502040204020203" pitchFamily="34" charset="0"/>
              </a:rPr>
              <a:t>Principle of Least Effort</a:t>
            </a:r>
            <a:endParaRPr lang="en-GB" sz="6000">
              <a:solidFill>
                <a:srgbClr val="FFFFFF"/>
              </a:solidFill>
              <a:effectLst/>
              <a:latin typeface="Segoe UI Light" panose="020B0502040204020203" pitchFamily="34" charset="0"/>
              <a:ea typeface="Apple SD Gothic Neo Thin" panose="02000300000000000000" pitchFamily="2" charset="-127"/>
              <a:cs typeface="Segoe UI Light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1FD7CC-0EBF-45EC-8E73-EAEF23D60529}"/>
              </a:ext>
            </a:extLst>
          </p:cNvPr>
          <p:cNvGrpSpPr/>
          <p:nvPr/>
        </p:nvGrpSpPr>
        <p:grpSpPr>
          <a:xfrm>
            <a:off x="1270654" y="1367362"/>
            <a:ext cx="3309291" cy="3309292"/>
            <a:chOff x="1962804" y="2072212"/>
            <a:chExt cx="3309291" cy="33092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4865018-473A-45FE-ACA2-00A04D40C519}"/>
                </a:ext>
              </a:extLst>
            </p:cNvPr>
            <p:cNvSpPr/>
            <p:nvPr/>
          </p:nvSpPr>
          <p:spPr>
            <a:xfrm>
              <a:off x="1962804" y="2072212"/>
              <a:ext cx="3309291" cy="3309292"/>
            </a:xfrm>
            <a:prstGeom prst="ellipse">
              <a:avLst/>
            </a:prstGeom>
            <a:solidFill>
              <a:srgbClr val="000000">
                <a:alpha val="55000"/>
              </a:srgbClr>
            </a:solidFill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3AC9BB-2599-4681-B9D7-02AF3113F636}"/>
                </a:ext>
              </a:extLst>
            </p:cNvPr>
            <p:cNvSpPr txBox="1"/>
            <p:nvPr/>
          </p:nvSpPr>
          <p:spPr>
            <a:xfrm>
              <a:off x="2302757" y="3767996"/>
              <a:ext cx="2629384" cy="1237262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most popular password for the past 7 years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346AE3-D4C5-4416-A5E5-FA36C3006593}"/>
                </a:ext>
              </a:extLst>
            </p:cNvPr>
            <p:cNvSpPr/>
            <p:nvPr/>
          </p:nvSpPr>
          <p:spPr>
            <a:xfrm>
              <a:off x="2111269" y="2756234"/>
              <a:ext cx="30123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123456</a:t>
              </a:r>
              <a:endPara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BAFCEBC-BC90-49B7-BD16-B30B42C0DF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9548" y="136525"/>
            <a:ext cx="853750" cy="758825"/>
          </a:xfrm>
          <a:prstGeom prst="rect">
            <a:avLst/>
          </a:prstGeom>
          <a:noFill/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12D9357-8E80-4371-928A-307F0FBD26FD}"/>
              </a:ext>
            </a:extLst>
          </p:cNvPr>
          <p:cNvGrpSpPr/>
          <p:nvPr/>
        </p:nvGrpSpPr>
        <p:grpSpPr>
          <a:xfrm>
            <a:off x="7582554" y="1367362"/>
            <a:ext cx="3309291" cy="3309292"/>
            <a:chOff x="1962804" y="2072212"/>
            <a:chExt cx="3309291" cy="330929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9851C1B-CD22-4BB0-956F-665A754A7473}"/>
                </a:ext>
              </a:extLst>
            </p:cNvPr>
            <p:cNvSpPr/>
            <p:nvPr/>
          </p:nvSpPr>
          <p:spPr>
            <a:xfrm>
              <a:off x="1962804" y="2072212"/>
              <a:ext cx="3309291" cy="3309292"/>
            </a:xfrm>
            <a:prstGeom prst="ellipse">
              <a:avLst/>
            </a:prstGeom>
            <a:solidFill>
              <a:srgbClr val="000000">
                <a:alpha val="55000"/>
              </a:srgbClr>
            </a:solidFill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8DDFEB-BA01-424F-AA52-42230BF4B55E}"/>
                </a:ext>
              </a:extLst>
            </p:cNvPr>
            <p:cNvSpPr txBox="1"/>
            <p:nvPr/>
          </p:nvSpPr>
          <p:spPr>
            <a:xfrm>
              <a:off x="2302758" y="3767996"/>
              <a:ext cx="2629384" cy="929485"/>
            </a:xfrm>
            <a:prstGeom prst="rect">
              <a:avLst/>
            </a:prstGeom>
            <a:noFill/>
          </p:spPr>
          <p:txBody>
            <a:bodyPr wrap="square" lIns="155448" tIns="155448" rIns="155448" bIns="155448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of people re-use passwords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DAA4DB0-2187-469A-9C3A-AD111E11AE84}"/>
                </a:ext>
              </a:extLst>
            </p:cNvPr>
            <p:cNvSpPr/>
            <p:nvPr/>
          </p:nvSpPr>
          <p:spPr>
            <a:xfrm>
              <a:off x="2473546" y="2756234"/>
              <a:ext cx="2287807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75% </a:t>
              </a:r>
              <a:endPara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27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D474DC-D038-48E3-9250-D11534CAA938}"/>
              </a:ext>
            </a:extLst>
          </p:cNvPr>
          <p:cNvSpPr txBox="1"/>
          <p:nvPr/>
        </p:nvSpPr>
        <p:spPr>
          <a:xfrm>
            <a:off x="3200064" y="-78919"/>
            <a:ext cx="1509096" cy="430887"/>
          </a:xfrm>
          <a:prstGeom prst="rect">
            <a:avLst/>
          </a:prstGeom>
          <a:noFill/>
          <a:scene3d>
            <a:camera prst="perspectiveContrastingRightFacing" fov="7200000">
              <a:rot lat="20562006" lon="20724147" rev="303962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bg1"/>
                </a:solidFill>
                <a:latin typeface="Consolas" panose="020B0609020204030204" pitchFamily="49" charset="0"/>
              </a:rPr>
              <a:t>password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6FB54-0CB4-4DB6-8753-3734357F388F}"/>
              </a:ext>
            </a:extLst>
          </p:cNvPr>
          <p:cNvSpPr txBox="1"/>
          <p:nvPr/>
        </p:nvSpPr>
        <p:spPr>
          <a:xfrm>
            <a:off x="-88900" y="0"/>
            <a:ext cx="15773400" cy="8402300"/>
          </a:xfrm>
          <a:prstGeom prst="rect">
            <a:avLst/>
          </a:prstGeom>
          <a:noFill/>
          <a:effectLst/>
          <a:scene3d>
            <a:camera prst="perspectiveContrastingRightFacing" fov="1800000">
              <a:rot lat="629276" lon="19573769" rev="24062"/>
            </a:camera>
            <a:lightRig rig="threePt" dir="t"/>
          </a:scene3d>
        </p:spPr>
        <p:txBody>
          <a:bodyPr wrap="square" rtlCol="0">
            <a:spAutoFit/>
            <a:scene3d>
              <a:camera prst="perspectiveContrastingRightFacing"/>
              <a:lightRig rig="threePt" dir="t"/>
            </a:scene3d>
          </a:bodyPr>
          <a:lstStyle/>
          <a:p>
            <a:r>
              <a:rPr lang="en-GB" sz="2000">
                <a:latin typeface="Consolas" panose="020B0609020204030204" pitchFamily="49" charset="0"/>
              </a:rPr>
              <a:t>123456 12345 123456789 password </a:t>
            </a:r>
            <a:r>
              <a:rPr lang="en-GB" sz="2000" err="1">
                <a:latin typeface="Consolas" panose="020B0609020204030204" pitchFamily="49" charset="0"/>
              </a:rPr>
              <a:t>iloveyou</a:t>
            </a:r>
            <a:r>
              <a:rPr lang="en-GB" sz="2000">
                <a:latin typeface="Consolas" panose="020B0609020204030204" pitchFamily="49" charset="0"/>
              </a:rPr>
              <a:t> princess 1234567 </a:t>
            </a:r>
            <a:r>
              <a:rPr lang="en-GB" sz="2000" b="1" err="1">
                <a:solidFill>
                  <a:srgbClr val="FF0000"/>
                </a:solidFill>
                <a:latin typeface="Consolas" panose="020B0609020204030204" pitchFamily="49" charset="0"/>
              </a:rPr>
              <a:t>rockyou</a:t>
            </a:r>
            <a:r>
              <a:rPr lang="en-GB" sz="2000">
                <a:latin typeface="Consolas" panose="020B0609020204030204" pitchFamily="49" charset="0"/>
              </a:rPr>
              <a:t> 12345678 abc123 </a:t>
            </a:r>
            <a:r>
              <a:rPr lang="en-GB" sz="2000" err="1">
                <a:latin typeface="Consolas" panose="020B0609020204030204" pitchFamily="49" charset="0"/>
              </a:rPr>
              <a:t>nicole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daniel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babygirl</a:t>
            </a:r>
            <a:r>
              <a:rPr lang="en-GB" sz="2000">
                <a:latin typeface="Consolas" panose="020B0609020204030204" pitchFamily="49" charset="0"/>
              </a:rPr>
              <a:t> monkey lovely </a:t>
            </a:r>
            <a:r>
              <a:rPr lang="en-GB" sz="2000" err="1">
                <a:latin typeface="Consolas" panose="020B0609020204030204" pitchFamily="49" charset="0"/>
              </a:rPr>
              <a:t>jessica</a:t>
            </a:r>
            <a:r>
              <a:rPr lang="en-GB" sz="2000">
                <a:latin typeface="Consolas" panose="020B0609020204030204" pitchFamily="49" charset="0"/>
              </a:rPr>
              <a:t> 654321 </a:t>
            </a:r>
            <a:r>
              <a:rPr lang="en-GB" sz="2000" err="1">
                <a:latin typeface="Consolas" panose="020B0609020204030204" pitchFamily="49" charset="0"/>
              </a:rPr>
              <a:t>michael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ashley</a:t>
            </a:r>
            <a:r>
              <a:rPr lang="en-GB" sz="2000">
                <a:latin typeface="Consolas" panose="020B0609020204030204" pitchFamily="49" charset="0"/>
              </a:rPr>
              <a:t> qwerty 111111 </a:t>
            </a:r>
            <a:r>
              <a:rPr lang="en-GB" sz="2000" err="1">
                <a:latin typeface="Consolas" panose="020B0609020204030204" pitchFamily="49" charset="0"/>
              </a:rPr>
              <a:t>iloveu</a:t>
            </a:r>
            <a:r>
              <a:rPr lang="en-GB" sz="2000">
                <a:latin typeface="Consolas" panose="020B0609020204030204" pitchFamily="49" charset="0"/>
              </a:rPr>
              <a:t> 000000 </a:t>
            </a:r>
            <a:r>
              <a:rPr lang="en-GB" sz="2000" err="1">
                <a:latin typeface="Consolas" panose="020B0609020204030204" pitchFamily="49" charset="0"/>
              </a:rPr>
              <a:t>michelle</a:t>
            </a:r>
            <a:r>
              <a:rPr lang="en-GB" sz="2000">
                <a:latin typeface="Consolas" panose="020B0609020204030204" pitchFamily="49" charset="0"/>
              </a:rPr>
              <a:t> tigger sunshine chocolate password1 soccer </a:t>
            </a:r>
            <a:r>
              <a:rPr lang="en-GB" sz="2000" err="1">
                <a:latin typeface="Consolas" panose="020B0609020204030204" pitchFamily="49" charset="0"/>
              </a:rPr>
              <a:t>anthony</a:t>
            </a:r>
            <a:r>
              <a:rPr lang="en-GB" sz="2000">
                <a:latin typeface="Consolas" panose="020B0609020204030204" pitchFamily="49" charset="0"/>
              </a:rPr>
              <a:t> friends butterfly purple angel </a:t>
            </a:r>
            <a:r>
              <a:rPr lang="en-GB" sz="2000" err="1">
                <a:latin typeface="Consolas" panose="020B0609020204030204" pitchFamily="49" charset="0"/>
              </a:rPr>
              <a:t>jordan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liverpool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justin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loveme</a:t>
            </a:r>
            <a:r>
              <a:rPr lang="en-GB" sz="2000">
                <a:latin typeface="Consolas" panose="020B0609020204030204" pitchFamily="49" charset="0"/>
              </a:rPr>
              <a:t> f***you 123123 football secret </a:t>
            </a:r>
            <a:r>
              <a:rPr lang="en-GB" sz="2000" err="1">
                <a:latin typeface="Consolas" panose="020B0609020204030204" pitchFamily="49" charset="0"/>
              </a:rPr>
              <a:t>andrea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carlos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jennifer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joshua</a:t>
            </a:r>
            <a:r>
              <a:rPr lang="en-GB" sz="2000">
                <a:latin typeface="Consolas" panose="020B0609020204030204" pitchFamily="49" charset="0"/>
              </a:rPr>
              <a:t> bubbles 1234567890 superman </a:t>
            </a:r>
            <a:r>
              <a:rPr lang="en-GB" sz="2000" err="1">
                <a:latin typeface="Consolas" panose="020B0609020204030204" pitchFamily="49" charset="0"/>
              </a:rPr>
              <a:t>hannah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amanda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loveyou</a:t>
            </a:r>
            <a:r>
              <a:rPr lang="en-GB" sz="2000">
                <a:latin typeface="Consolas" panose="020B0609020204030204" pitchFamily="49" charset="0"/>
              </a:rPr>
              <a:t> pretty basketball </a:t>
            </a:r>
            <a:r>
              <a:rPr lang="en-GB" sz="2000" err="1">
                <a:latin typeface="Consolas" panose="020B0609020204030204" pitchFamily="49" charset="0"/>
              </a:rPr>
              <a:t>andrew</a:t>
            </a:r>
            <a:r>
              <a:rPr lang="en-GB" sz="2000">
                <a:latin typeface="Consolas" panose="020B0609020204030204" pitchFamily="49" charset="0"/>
              </a:rPr>
              <a:t> angels </a:t>
            </a:r>
            <a:r>
              <a:rPr lang="en-GB" sz="2000" err="1">
                <a:latin typeface="Consolas" panose="020B0609020204030204" pitchFamily="49" charset="0"/>
              </a:rPr>
              <a:t>tweety</a:t>
            </a:r>
            <a:r>
              <a:rPr lang="en-GB" sz="2000">
                <a:latin typeface="Consolas" panose="020B0609020204030204" pitchFamily="49" charset="0"/>
              </a:rPr>
              <a:t> flower playboy hello </a:t>
            </a:r>
            <a:r>
              <a:rPr lang="en-GB" sz="2000" err="1">
                <a:latin typeface="Consolas" panose="020B0609020204030204" pitchFamily="49" charset="0"/>
              </a:rPr>
              <a:t>elizabeth</a:t>
            </a:r>
            <a:r>
              <a:rPr lang="en-GB" sz="2000">
                <a:latin typeface="Consolas" panose="020B0609020204030204" pitchFamily="49" charset="0"/>
              </a:rPr>
              <a:t> hottie </a:t>
            </a:r>
            <a:r>
              <a:rPr lang="en-GB" sz="2000" err="1">
                <a:latin typeface="Consolas" panose="020B0609020204030204" pitchFamily="49" charset="0"/>
              </a:rPr>
              <a:t>tinkerbell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charlie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samantha</a:t>
            </a:r>
            <a:r>
              <a:rPr lang="en-GB" sz="2000">
                <a:latin typeface="Consolas" panose="020B0609020204030204" pitchFamily="49" charset="0"/>
              </a:rPr>
              <a:t> barbie </a:t>
            </a:r>
            <a:r>
              <a:rPr lang="en-GB" sz="2000" err="1">
                <a:latin typeface="Consolas" panose="020B0609020204030204" pitchFamily="49" charset="0"/>
              </a:rPr>
              <a:t>chelsea</a:t>
            </a:r>
            <a:r>
              <a:rPr lang="en-GB" sz="2000">
                <a:latin typeface="Consolas" panose="020B0609020204030204" pitchFamily="49" charset="0"/>
              </a:rPr>
              <a:t> lovers </a:t>
            </a:r>
            <a:r>
              <a:rPr lang="en-GB" sz="2000" err="1">
                <a:latin typeface="Consolas" panose="020B0609020204030204" pitchFamily="49" charset="0"/>
              </a:rPr>
              <a:t>teamo</a:t>
            </a:r>
            <a:r>
              <a:rPr lang="en-GB" sz="2000">
                <a:latin typeface="Consolas" panose="020B0609020204030204" pitchFamily="49" charset="0"/>
              </a:rPr>
              <a:t> jasmine </a:t>
            </a:r>
            <a:r>
              <a:rPr lang="en-GB" sz="2000" err="1">
                <a:latin typeface="Consolas" panose="020B0609020204030204" pitchFamily="49" charset="0"/>
              </a:rPr>
              <a:t>brandon</a:t>
            </a:r>
            <a:r>
              <a:rPr lang="en-GB" sz="2000">
                <a:latin typeface="Consolas" panose="020B0609020204030204" pitchFamily="49" charset="0"/>
              </a:rPr>
              <a:t> 666666 shadow melissa </a:t>
            </a:r>
            <a:r>
              <a:rPr lang="en-GB" sz="2000" err="1">
                <a:latin typeface="Consolas" panose="020B0609020204030204" pitchFamily="49" charset="0"/>
              </a:rPr>
              <a:t>eminem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matthew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robert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danielle</a:t>
            </a:r>
            <a:r>
              <a:rPr lang="en-GB" sz="2000">
                <a:latin typeface="Consolas" panose="020B0609020204030204" pitchFamily="49" charset="0"/>
              </a:rPr>
              <a:t> forever family </a:t>
            </a:r>
            <a:r>
              <a:rPr lang="en-GB" sz="2000" err="1">
                <a:latin typeface="Consolas" panose="020B0609020204030204" pitchFamily="49" charset="0"/>
              </a:rPr>
              <a:t>jonathan</a:t>
            </a:r>
            <a:r>
              <a:rPr lang="en-GB" sz="2000">
                <a:latin typeface="Consolas" panose="020B0609020204030204" pitchFamily="49" charset="0"/>
              </a:rPr>
              <a:t> 987654321 computer whatever dragon vanessa cookie </a:t>
            </a:r>
            <a:r>
              <a:rPr lang="en-GB" sz="2000" err="1">
                <a:latin typeface="Consolas" panose="020B0609020204030204" pitchFamily="49" charset="0"/>
              </a:rPr>
              <a:t>naruto</a:t>
            </a:r>
            <a:r>
              <a:rPr lang="en-GB" sz="2000">
                <a:latin typeface="Consolas" panose="020B0609020204030204" pitchFamily="49" charset="0"/>
              </a:rPr>
              <a:t> summer sweety </a:t>
            </a:r>
            <a:r>
              <a:rPr lang="en-GB" sz="2000" err="1">
                <a:latin typeface="Consolas" panose="020B0609020204030204" pitchFamily="49" charset="0"/>
              </a:rPr>
              <a:t>spongebob</a:t>
            </a:r>
            <a:r>
              <a:rPr lang="en-GB" sz="2000">
                <a:latin typeface="Consolas" panose="020B0609020204030204" pitchFamily="49" charset="0"/>
              </a:rPr>
              <a:t> joseph junior softball </a:t>
            </a:r>
            <a:r>
              <a:rPr lang="en-GB" sz="2000" err="1">
                <a:latin typeface="Consolas" panose="020B0609020204030204" pitchFamily="49" charset="0"/>
              </a:rPr>
              <a:t>taylor</a:t>
            </a:r>
            <a:r>
              <a:rPr lang="en-GB" sz="2000">
                <a:latin typeface="Consolas" panose="020B0609020204030204" pitchFamily="49" charset="0"/>
              </a:rPr>
              <a:t> yellow </a:t>
            </a:r>
            <a:r>
              <a:rPr lang="en-GB" sz="2000" err="1">
                <a:latin typeface="Consolas" panose="020B0609020204030204" pitchFamily="49" charset="0"/>
              </a:rPr>
              <a:t>daniela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lauren</a:t>
            </a:r>
            <a:r>
              <a:rPr lang="en-GB" sz="2000">
                <a:latin typeface="Consolas" panose="020B0609020204030204" pitchFamily="49" charset="0"/>
              </a:rPr>
              <a:t> mickey </a:t>
            </a:r>
            <a:r>
              <a:rPr lang="en-GB" sz="2000" err="1">
                <a:latin typeface="Consolas" panose="020B0609020204030204" pitchFamily="49" charset="0"/>
              </a:rPr>
              <a:t>princesa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alexandra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alexis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jesus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estrella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miguel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william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thomas</a:t>
            </a:r>
            <a:r>
              <a:rPr lang="en-GB" sz="2000">
                <a:latin typeface="Consolas" panose="020B0609020204030204" pitchFamily="49" charset="0"/>
              </a:rPr>
              <a:t> beautiful </a:t>
            </a:r>
            <a:r>
              <a:rPr lang="en-GB" sz="2000" err="1">
                <a:latin typeface="Consolas" panose="020B0609020204030204" pitchFamily="49" charset="0"/>
              </a:rPr>
              <a:t>mylove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angela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poohbear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patrick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iloveme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sakura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adrian</a:t>
            </a:r>
            <a:r>
              <a:rPr lang="en-GB" sz="2000">
                <a:latin typeface="Consolas" panose="020B0609020204030204" pitchFamily="49" charset="0"/>
              </a:rPr>
              <a:t> alexander destiny </a:t>
            </a:r>
            <a:r>
              <a:rPr lang="en-GB" sz="2000" err="1">
                <a:latin typeface="Consolas" panose="020B0609020204030204" pitchFamily="49" charset="0"/>
              </a:rPr>
              <a:t>christian</a:t>
            </a:r>
            <a:r>
              <a:rPr lang="en-GB" sz="2000">
                <a:latin typeface="Consolas" panose="020B0609020204030204" pitchFamily="49" charset="0"/>
              </a:rPr>
              <a:t> 121212 </a:t>
            </a:r>
            <a:r>
              <a:rPr lang="en-GB" sz="2000" err="1">
                <a:latin typeface="Consolas" panose="020B0609020204030204" pitchFamily="49" charset="0"/>
              </a:rPr>
              <a:t>sayang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america</a:t>
            </a:r>
            <a:r>
              <a:rPr lang="en-GB" sz="2000">
                <a:latin typeface="Consolas" panose="020B0609020204030204" pitchFamily="49" charset="0"/>
              </a:rPr>
              <a:t> dancer </a:t>
            </a:r>
            <a:r>
              <a:rPr lang="en-GB" sz="2000" err="1">
                <a:latin typeface="Consolas" panose="020B0609020204030204" pitchFamily="49" charset="0"/>
              </a:rPr>
              <a:t>monica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richard</a:t>
            </a:r>
            <a:r>
              <a:rPr lang="en-GB" sz="2000">
                <a:latin typeface="Consolas" panose="020B0609020204030204" pitchFamily="49" charset="0"/>
              </a:rPr>
              <a:t> 112233 princess1 555555 diamond </a:t>
            </a:r>
            <a:r>
              <a:rPr lang="en-GB" sz="2000" err="1">
                <a:latin typeface="Consolas" panose="020B0609020204030204" pitchFamily="49" charset="0"/>
              </a:rPr>
              <a:t>carolina</a:t>
            </a:r>
            <a:r>
              <a:rPr lang="en-GB" sz="2000">
                <a:latin typeface="Consolas" panose="020B0609020204030204" pitchFamily="49" charset="0"/>
              </a:rPr>
              <a:t> steven rangers </a:t>
            </a:r>
            <a:r>
              <a:rPr lang="en-GB" sz="2000" err="1">
                <a:latin typeface="Consolas" panose="020B0609020204030204" pitchFamily="49" charset="0"/>
              </a:rPr>
              <a:t>louise</a:t>
            </a:r>
            <a:r>
              <a:rPr lang="en-GB" sz="2000">
                <a:latin typeface="Consolas" panose="020B0609020204030204" pitchFamily="49" charset="0"/>
              </a:rPr>
              <a:t> orange 789456 999999 shorty 11111 </a:t>
            </a:r>
            <a:r>
              <a:rPr lang="en-GB" sz="2000" err="1">
                <a:latin typeface="Consolas" panose="020B0609020204030204" pitchFamily="49" charset="0"/>
              </a:rPr>
              <a:t>nathan</a:t>
            </a:r>
            <a:r>
              <a:rPr lang="en-GB" sz="2000">
                <a:latin typeface="Consolas" panose="020B0609020204030204" pitchFamily="49" charset="0"/>
              </a:rPr>
              <a:t> snoopy </a:t>
            </a:r>
            <a:r>
              <a:rPr lang="en-GB" sz="2000" err="1">
                <a:latin typeface="Consolas" panose="020B0609020204030204" pitchFamily="49" charset="0"/>
              </a:rPr>
              <a:t>gabriel</a:t>
            </a:r>
            <a:r>
              <a:rPr lang="en-GB" sz="2000">
                <a:latin typeface="Consolas" panose="020B0609020204030204" pitchFamily="49" charset="0"/>
              </a:rPr>
              <a:t> hunter cherry killer </a:t>
            </a:r>
            <a:r>
              <a:rPr lang="en-GB" sz="2000" err="1">
                <a:latin typeface="Consolas" panose="020B0609020204030204" pitchFamily="49" charset="0"/>
              </a:rPr>
              <a:t>sandra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alejandro</a:t>
            </a:r>
            <a:r>
              <a:rPr lang="en-GB" sz="2000">
                <a:latin typeface="Consolas" panose="020B0609020204030204" pitchFamily="49" charset="0"/>
              </a:rPr>
              <a:t> buster </a:t>
            </a:r>
            <a:r>
              <a:rPr lang="en-GB" sz="2000" err="1">
                <a:latin typeface="Consolas" panose="020B0609020204030204" pitchFamily="49" charset="0"/>
              </a:rPr>
              <a:t>george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brittany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alejandra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patricia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rachel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tequiero</a:t>
            </a:r>
            <a:r>
              <a:rPr lang="en-GB" sz="2000">
                <a:latin typeface="Consolas" panose="020B0609020204030204" pitchFamily="49" charset="0"/>
              </a:rPr>
              <a:t> 7777777 cheese 159753 arsenal dolphin </a:t>
            </a:r>
            <a:r>
              <a:rPr lang="en-GB" sz="2000" err="1">
                <a:latin typeface="Consolas" panose="020B0609020204030204" pitchFamily="49" charset="0"/>
              </a:rPr>
              <a:t>antonio</a:t>
            </a:r>
            <a:r>
              <a:rPr lang="en-GB" sz="2000">
                <a:latin typeface="Consolas" panose="020B0609020204030204" pitchFamily="49" charset="0"/>
              </a:rPr>
              <a:t> heather </a:t>
            </a:r>
            <a:r>
              <a:rPr lang="en-GB" sz="2000" err="1">
                <a:latin typeface="Consolas" panose="020B0609020204030204" pitchFamily="49" charset="0"/>
              </a:rPr>
              <a:t>david</a:t>
            </a:r>
            <a:r>
              <a:rPr lang="en-GB" sz="2000">
                <a:latin typeface="Consolas" panose="020B0609020204030204" pitchFamily="49" charset="0"/>
              </a:rPr>
              <a:t> ginger </a:t>
            </a:r>
            <a:r>
              <a:rPr lang="en-GB" sz="2000" err="1">
                <a:latin typeface="Consolas" panose="020B0609020204030204" pitchFamily="49" charset="0"/>
              </a:rPr>
              <a:t>stephanie</a:t>
            </a:r>
            <a:r>
              <a:rPr lang="en-GB" sz="2000">
                <a:latin typeface="Consolas" panose="020B0609020204030204" pitchFamily="49" charset="0"/>
              </a:rPr>
              <a:t> peanut blink182 sweetie 222222 beauty 987654 </a:t>
            </a:r>
            <a:r>
              <a:rPr lang="en-GB" sz="2000" err="1">
                <a:latin typeface="Consolas" panose="020B0609020204030204" pitchFamily="49" charset="0"/>
              </a:rPr>
              <a:t>victoria</a:t>
            </a:r>
            <a:r>
              <a:rPr lang="en-GB" sz="2000">
                <a:latin typeface="Consolas" panose="020B0609020204030204" pitchFamily="49" charset="0"/>
              </a:rPr>
              <a:t> honey 00000 </a:t>
            </a:r>
            <a:r>
              <a:rPr lang="en-GB" sz="2000" err="1">
                <a:latin typeface="Consolas" panose="020B0609020204030204" pitchFamily="49" charset="0"/>
              </a:rPr>
              <a:t>fernando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pokemon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maggie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corazon</a:t>
            </a:r>
            <a:r>
              <a:rPr lang="en-GB" sz="2000">
                <a:latin typeface="Consolas" panose="020B0609020204030204" pitchFamily="49" charset="0"/>
              </a:rPr>
              <a:t> chicken pepper </a:t>
            </a:r>
            <a:r>
              <a:rPr lang="en-GB" sz="2000" err="1">
                <a:latin typeface="Consolas" panose="020B0609020204030204" pitchFamily="49" charset="0"/>
              </a:rPr>
              <a:t>cristina</a:t>
            </a:r>
            <a:r>
              <a:rPr lang="en-GB" sz="2000">
                <a:latin typeface="Consolas" panose="020B0609020204030204" pitchFamily="49" charset="0"/>
              </a:rPr>
              <a:t> rainbow kisses </a:t>
            </a:r>
            <a:r>
              <a:rPr lang="en-GB" sz="2000" err="1">
                <a:latin typeface="Consolas" panose="020B0609020204030204" pitchFamily="49" charset="0"/>
              </a:rPr>
              <a:t>manuel</a:t>
            </a:r>
            <a:r>
              <a:rPr lang="en-GB" sz="2000">
                <a:latin typeface="Consolas" panose="020B0609020204030204" pitchFamily="49" charset="0"/>
              </a:rPr>
              <a:t> myspace </a:t>
            </a:r>
            <a:r>
              <a:rPr lang="en-GB" sz="2000" err="1">
                <a:latin typeface="Consolas" panose="020B0609020204030204" pitchFamily="49" charset="0"/>
              </a:rPr>
              <a:t>rebelde</a:t>
            </a:r>
            <a:r>
              <a:rPr lang="en-GB" sz="2000">
                <a:latin typeface="Consolas" panose="020B0609020204030204" pitchFamily="49" charset="0"/>
              </a:rPr>
              <a:t> angel1 </a:t>
            </a:r>
            <a:r>
              <a:rPr lang="en-GB" sz="2000" err="1">
                <a:latin typeface="Consolas" panose="020B0609020204030204" pitchFamily="49" charset="0"/>
              </a:rPr>
              <a:t>ricardo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babygurl</a:t>
            </a:r>
            <a:r>
              <a:rPr lang="en-GB" sz="2000">
                <a:latin typeface="Consolas" panose="020B0609020204030204" pitchFamily="49" charset="0"/>
              </a:rPr>
              <a:t> heaven 55555 baseball martin </a:t>
            </a:r>
            <a:r>
              <a:rPr lang="en-GB" sz="2000" err="1">
                <a:latin typeface="Consolas" panose="020B0609020204030204" pitchFamily="49" charset="0"/>
              </a:rPr>
              <a:t>greenday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november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alyssa</a:t>
            </a:r>
            <a:r>
              <a:rPr lang="en-GB" sz="2000">
                <a:latin typeface="Consolas" panose="020B0609020204030204" pitchFamily="49" charset="0"/>
              </a:rPr>
              <a:t> madison mother 123321 123abc </a:t>
            </a:r>
            <a:r>
              <a:rPr lang="en-GB" sz="2000" err="1">
                <a:latin typeface="Consolas" panose="020B0609020204030204" pitchFamily="49" charset="0"/>
              </a:rPr>
              <a:t>mahalkita</a:t>
            </a:r>
            <a:r>
              <a:rPr lang="en-GB" sz="2000">
                <a:latin typeface="Consolas" panose="020B0609020204030204" pitchFamily="49" charset="0"/>
              </a:rPr>
              <a:t> batman </a:t>
            </a:r>
            <a:r>
              <a:rPr lang="en-GB" sz="2000" err="1">
                <a:latin typeface="Consolas" panose="020B0609020204030204" pitchFamily="49" charset="0"/>
              </a:rPr>
              <a:t>september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december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morgan</a:t>
            </a:r>
            <a:r>
              <a:rPr lang="en-GB" sz="2000">
                <a:latin typeface="Consolas" panose="020B0609020204030204" pitchFamily="49" charset="0"/>
              </a:rPr>
              <a:t> mariposa maria </a:t>
            </a:r>
            <a:r>
              <a:rPr lang="en-GB" sz="2000" err="1">
                <a:latin typeface="Consolas" panose="020B0609020204030204" pitchFamily="49" charset="0"/>
              </a:rPr>
              <a:t>gabriela</a:t>
            </a:r>
            <a:r>
              <a:rPr lang="en-GB" sz="2000">
                <a:latin typeface="Consolas" panose="020B0609020204030204" pitchFamily="49" charset="0"/>
              </a:rPr>
              <a:t> iloveyou2 bailey </a:t>
            </a:r>
            <a:r>
              <a:rPr lang="en-GB" sz="2000" err="1">
                <a:latin typeface="Consolas" panose="020B0609020204030204" pitchFamily="49" charset="0"/>
              </a:rPr>
              <a:t>jeremy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pamela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kimberly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gemini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shannon</a:t>
            </a:r>
            <a:r>
              <a:rPr lang="en-GB" sz="2000">
                <a:latin typeface="Consolas" panose="020B0609020204030204" pitchFamily="49" charset="0"/>
              </a:rPr>
              <a:t> pictures a*****e </a:t>
            </a:r>
            <a:r>
              <a:rPr lang="en-GB" sz="2000" err="1">
                <a:latin typeface="Consolas" panose="020B0609020204030204" pitchFamily="49" charset="0"/>
              </a:rPr>
              <a:t>sophie</a:t>
            </a:r>
            <a:r>
              <a:rPr lang="en-GB" sz="2000">
                <a:latin typeface="Consolas" panose="020B0609020204030204" pitchFamily="49" charset="0"/>
              </a:rPr>
              <a:t> jessie </a:t>
            </a:r>
            <a:r>
              <a:rPr lang="en-GB" sz="2000" err="1">
                <a:latin typeface="Consolas" panose="020B0609020204030204" pitchFamily="49" charset="0"/>
              </a:rPr>
              <a:t>hellokitty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claudia</a:t>
            </a:r>
            <a:r>
              <a:rPr lang="en-GB" sz="2000">
                <a:latin typeface="Consolas" panose="020B0609020204030204" pitchFamily="49" charset="0"/>
              </a:rPr>
              <a:t> babygirl1 angelica </a:t>
            </a:r>
            <a:r>
              <a:rPr lang="en-GB" sz="2000" err="1">
                <a:latin typeface="Consolas" panose="020B0609020204030204" pitchFamily="49" charset="0"/>
              </a:rPr>
              <a:t>austin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mahalko</a:t>
            </a:r>
            <a:r>
              <a:rPr lang="en-GB" sz="2000">
                <a:latin typeface="Consolas" panose="020B0609020204030204" pitchFamily="49" charset="0"/>
              </a:rPr>
              <a:t> victor horses tiffany </a:t>
            </a:r>
            <a:r>
              <a:rPr lang="en-GB" sz="2000" err="1">
                <a:latin typeface="Consolas" panose="020B0609020204030204" pitchFamily="49" charset="0"/>
              </a:rPr>
              <a:t>mariana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eduardo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andres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courtney</a:t>
            </a:r>
            <a:r>
              <a:rPr lang="en-GB" sz="2000">
                <a:latin typeface="Consolas" panose="020B0609020204030204" pitchFamily="49" charset="0"/>
              </a:rPr>
              <a:t> booboo </a:t>
            </a:r>
            <a:r>
              <a:rPr lang="en-GB" sz="2000" err="1">
                <a:latin typeface="Consolas" panose="020B0609020204030204" pitchFamily="49" charset="0"/>
              </a:rPr>
              <a:t>kissme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harley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ronaldo</a:t>
            </a:r>
            <a:r>
              <a:rPr lang="en-GB" sz="2000">
                <a:latin typeface="Consolas" panose="020B0609020204030204" pitchFamily="49" charset="0"/>
              </a:rPr>
              <a:t> iloveyou1 precious </a:t>
            </a:r>
            <a:r>
              <a:rPr lang="en-GB" sz="2000" err="1">
                <a:latin typeface="Consolas" panose="020B0609020204030204" pitchFamily="49" charset="0"/>
              </a:rPr>
              <a:t>october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inuyasha</a:t>
            </a:r>
            <a:r>
              <a:rPr lang="en-GB" sz="2000">
                <a:latin typeface="Consolas" panose="020B0609020204030204" pitchFamily="49" charset="0"/>
              </a:rPr>
              <a:t> peaches veronica </a:t>
            </a:r>
            <a:r>
              <a:rPr lang="en-GB" sz="2000" err="1">
                <a:latin typeface="Consolas" panose="020B0609020204030204" pitchFamily="49" charset="0"/>
              </a:rPr>
              <a:t>chris</a:t>
            </a:r>
            <a:r>
              <a:rPr lang="en-GB" sz="2000">
                <a:latin typeface="Consolas" panose="020B0609020204030204" pitchFamily="49" charset="0"/>
              </a:rPr>
              <a:t> 888888 </a:t>
            </a:r>
            <a:r>
              <a:rPr lang="en-GB" sz="2000" err="1">
                <a:latin typeface="Consolas" panose="020B0609020204030204" pitchFamily="49" charset="0"/>
              </a:rPr>
              <a:t>adriana</a:t>
            </a:r>
            <a:r>
              <a:rPr lang="en-GB" sz="2000">
                <a:latin typeface="Consolas" panose="020B0609020204030204" pitchFamily="49" charset="0"/>
              </a:rPr>
              <a:t> cutie </a:t>
            </a:r>
            <a:r>
              <a:rPr lang="en-GB" sz="2000" err="1">
                <a:latin typeface="Consolas" panose="020B0609020204030204" pitchFamily="49" charset="0"/>
              </a:rPr>
              <a:t>james</a:t>
            </a:r>
            <a:r>
              <a:rPr lang="en-GB" sz="2000">
                <a:latin typeface="Consolas" panose="020B0609020204030204" pitchFamily="49" charset="0"/>
              </a:rPr>
              <a:t> banana prince friend jesus1 crystal </a:t>
            </a:r>
            <a:r>
              <a:rPr lang="en-GB" sz="2000" err="1">
                <a:latin typeface="Consolas" panose="020B0609020204030204" pitchFamily="49" charset="0"/>
              </a:rPr>
              <a:t>celtic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zxcvbnm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edward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oliver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diana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samsung</a:t>
            </a:r>
            <a:r>
              <a:rPr lang="en-GB" sz="2000">
                <a:latin typeface="Consolas" panose="020B0609020204030204" pitchFamily="49" charset="0"/>
              </a:rPr>
              <a:t> freedom </a:t>
            </a:r>
            <a:r>
              <a:rPr lang="en-GB" sz="2000" err="1">
                <a:latin typeface="Consolas" panose="020B0609020204030204" pitchFamily="49" charset="0"/>
              </a:rPr>
              <a:t>angelo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kenneth</a:t>
            </a:r>
            <a:r>
              <a:rPr lang="en-GB" sz="2000">
                <a:latin typeface="Consolas" panose="020B0609020204030204" pitchFamily="49" charset="0"/>
              </a:rPr>
              <a:t> master scooby carmen 456789 </a:t>
            </a:r>
            <a:r>
              <a:rPr lang="en-GB" sz="2000" err="1">
                <a:latin typeface="Consolas" panose="020B0609020204030204" pitchFamily="49" charset="0"/>
              </a:rPr>
              <a:t>sebastian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rebecca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jackie</a:t>
            </a:r>
            <a:r>
              <a:rPr lang="en-GB" sz="2000">
                <a:latin typeface="Consolas" panose="020B0609020204030204" pitchFamily="49" charset="0"/>
              </a:rPr>
              <a:t> spiderman </a:t>
            </a:r>
            <a:r>
              <a:rPr lang="en-GB" sz="2000" err="1">
                <a:latin typeface="Consolas" panose="020B0609020204030204" pitchFamily="49" charset="0"/>
              </a:rPr>
              <a:t>christopher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karina</a:t>
            </a:r>
            <a:r>
              <a:rPr lang="en-GB" sz="2000">
                <a:latin typeface="Consolas" panose="020B0609020204030204" pitchFamily="49" charset="0"/>
              </a:rPr>
              <a:t> johnny </a:t>
            </a:r>
            <a:r>
              <a:rPr lang="en-GB" sz="2000" err="1">
                <a:latin typeface="Consolas" panose="020B0609020204030204" pitchFamily="49" charset="0"/>
              </a:rPr>
              <a:t>hotmail</a:t>
            </a:r>
            <a:r>
              <a:rPr lang="en-GB" sz="2000">
                <a:latin typeface="Consolas" panose="020B0609020204030204" pitchFamily="49" charset="0"/>
              </a:rPr>
              <a:t> 0123456789 school </a:t>
            </a:r>
            <a:r>
              <a:rPr lang="en-GB" sz="2000" err="1">
                <a:latin typeface="Consolas" panose="020B0609020204030204" pitchFamily="49" charset="0"/>
              </a:rPr>
              <a:t>barcelona</a:t>
            </a:r>
            <a:r>
              <a:rPr lang="en-GB" sz="2000">
                <a:latin typeface="Consolas" panose="020B0609020204030204" pitchFamily="49" charset="0"/>
              </a:rPr>
              <a:t> august </a:t>
            </a:r>
            <a:r>
              <a:rPr lang="en-GB" sz="2000" err="1">
                <a:latin typeface="Consolas" panose="020B0609020204030204" pitchFamily="49" charset="0"/>
              </a:rPr>
              <a:t>orlando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samuel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cameron</a:t>
            </a:r>
            <a:r>
              <a:rPr lang="en-GB" sz="2000">
                <a:latin typeface="Consolas" panose="020B0609020204030204" pitchFamily="49" charset="0"/>
              </a:rPr>
              <a:t> slipknot </a:t>
            </a:r>
            <a:r>
              <a:rPr lang="en-GB" sz="2000" err="1">
                <a:latin typeface="Consolas" panose="020B0609020204030204" pitchFamily="49" charset="0"/>
              </a:rPr>
              <a:t>cutiepie</a:t>
            </a:r>
            <a:r>
              <a:rPr lang="en-GB" sz="2000">
                <a:latin typeface="Consolas" panose="020B0609020204030204" pitchFamily="49" charset="0"/>
              </a:rPr>
              <a:t> monkey1 50cent </a:t>
            </a:r>
            <a:r>
              <a:rPr lang="en-GB" sz="2000" err="1">
                <a:latin typeface="Consolas" panose="020B0609020204030204" pitchFamily="49" charset="0"/>
              </a:rPr>
              <a:t>bonita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kevin</a:t>
            </a:r>
            <a:r>
              <a:rPr lang="en-GB" sz="2000">
                <a:latin typeface="Consolas" panose="020B0609020204030204" pitchFamily="49" charset="0"/>
              </a:rPr>
              <a:t> b**** </a:t>
            </a:r>
            <a:r>
              <a:rPr lang="en-GB" sz="2000" err="1">
                <a:latin typeface="Consolas" panose="020B0609020204030204" pitchFamily="49" charset="0"/>
              </a:rPr>
              <a:t>maganda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babyboy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casper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brenda</a:t>
            </a:r>
            <a:r>
              <a:rPr lang="en-GB" sz="2000">
                <a:latin typeface="Consolas" panose="020B0609020204030204" pitchFamily="49" charset="0"/>
              </a:rPr>
              <a:t> adidas kitten </a:t>
            </a:r>
            <a:r>
              <a:rPr lang="en-GB" sz="2000" err="1">
                <a:latin typeface="Consolas" panose="020B0609020204030204" pitchFamily="49" charset="0"/>
              </a:rPr>
              <a:t>karen</a:t>
            </a:r>
            <a:r>
              <a:rPr lang="en-GB" sz="2000">
                <a:latin typeface="Consolas" panose="020B0609020204030204" pitchFamily="49" charset="0"/>
              </a:rPr>
              <a:t> mustang </a:t>
            </a:r>
            <a:r>
              <a:rPr lang="en-GB" sz="2000" err="1">
                <a:latin typeface="Consolas" panose="020B0609020204030204" pitchFamily="49" charset="0"/>
              </a:rPr>
              <a:t>isabel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natalie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cuteako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javier</a:t>
            </a:r>
            <a:r>
              <a:rPr lang="en-GB" sz="2000">
                <a:latin typeface="Consolas" panose="020B0609020204030204" pitchFamily="49" charset="0"/>
              </a:rPr>
              <a:t> 789456123 123654 </a:t>
            </a:r>
            <a:r>
              <a:rPr lang="en-GB" sz="2000" err="1">
                <a:latin typeface="Consolas" panose="020B0609020204030204" pitchFamily="49" charset="0"/>
              </a:rPr>
              <a:t>sarah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bowwow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portugal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laura</a:t>
            </a:r>
            <a:r>
              <a:rPr lang="en-GB" sz="2000">
                <a:latin typeface="Consolas" panose="020B0609020204030204" pitchFamily="49" charset="0"/>
              </a:rPr>
              <a:t> 777777 </a:t>
            </a:r>
            <a:r>
              <a:rPr lang="en-GB" sz="2000" err="1">
                <a:latin typeface="Consolas" panose="020B0609020204030204" pitchFamily="49" charset="0"/>
              </a:rPr>
              <a:t>marvin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denise</a:t>
            </a:r>
            <a:r>
              <a:rPr lang="en-GB" sz="2000">
                <a:latin typeface="Consolas" panose="020B0609020204030204" pitchFamily="49" charset="0"/>
              </a:rPr>
              <a:t> tigers volleyball jasper rockstar </a:t>
            </a:r>
            <a:r>
              <a:rPr lang="en-GB" sz="2000" err="1">
                <a:latin typeface="Consolas" panose="020B0609020204030204" pitchFamily="49" charset="0"/>
              </a:rPr>
              <a:t>january</a:t>
            </a:r>
            <a:r>
              <a:rPr lang="en-GB" sz="2000">
                <a:latin typeface="Consolas" panose="020B0609020204030204" pitchFamily="49" charset="0"/>
              </a:rPr>
              <a:t> ****off </a:t>
            </a:r>
            <a:r>
              <a:rPr lang="en-GB" sz="2000" err="1">
                <a:latin typeface="Consolas" panose="020B0609020204030204" pitchFamily="49" charset="0"/>
              </a:rPr>
              <a:t>alicia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nicholas</a:t>
            </a:r>
            <a:r>
              <a:rPr lang="en-GB" sz="2000">
                <a:latin typeface="Consolas" panose="020B0609020204030204" pitchFamily="49" charset="0"/>
              </a:rPr>
              <a:t> flowers </a:t>
            </a:r>
            <a:r>
              <a:rPr lang="en-GB" sz="2000" err="1">
                <a:latin typeface="Consolas" panose="020B0609020204030204" pitchFamily="49" charset="0"/>
              </a:rPr>
              <a:t>cristian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tintin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bianca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chrisbrown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chester</a:t>
            </a:r>
            <a:r>
              <a:rPr lang="en-GB" sz="2000">
                <a:latin typeface="Consolas" panose="020B0609020204030204" pitchFamily="49" charset="0"/>
              </a:rPr>
              <a:t> 101010 </a:t>
            </a:r>
            <a:r>
              <a:rPr lang="en-GB" sz="2000" err="1">
                <a:latin typeface="Consolas" panose="020B0609020204030204" pitchFamily="49" charset="0"/>
              </a:rPr>
              <a:t>smokey</a:t>
            </a:r>
            <a:r>
              <a:rPr lang="en-GB" sz="2000">
                <a:latin typeface="Consolas" panose="020B0609020204030204" pitchFamily="49" charset="0"/>
              </a:rPr>
              <a:t> silver internet sweet strawberry </a:t>
            </a:r>
            <a:r>
              <a:rPr lang="en-GB" sz="2000" err="1">
                <a:latin typeface="Consolas" panose="020B0609020204030204" pitchFamily="49" charset="0"/>
              </a:rPr>
              <a:t>garfield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dennis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panget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francis</a:t>
            </a:r>
            <a:r>
              <a:rPr lang="en-GB" sz="2000">
                <a:latin typeface="Consolas" panose="020B0609020204030204" pitchFamily="49" charset="0"/>
              </a:rPr>
              <a:t> cassie </a:t>
            </a:r>
            <a:r>
              <a:rPr lang="en-GB" sz="2000" err="1">
                <a:latin typeface="Consolas" panose="020B0609020204030204" pitchFamily="49" charset="0"/>
              </a:rPr>
              <a:t>benfica</a:t>
            </a:r>
            <a:r>
              <a:rPr lang="en-GB" sz="2000">
                <a:latin typeface="Consolas" panose="020B0609020204030204" pitchFamily="49" charset="0"/>
              </a:rPr>
              <a:t> love123 696969 </a:t>
            </a:r>
            <a:r>
              <a:rPr lang="en-GB" sz="2000" err="1">
                <a:latin typeface="Consolas" panose="020B0609020204030204" pitchFamily="49" charset="0"/>
              </a:rPr>
              <a:t>asdfgh</a:t>
            </a:r>
            <a:r>
              <a:rPr lang="en-GB" sz="2000">
                <a:latin typeface="Consolas" panose="020B0609020204030204" pitchFamily="49" charset="0"/>
              </a:rPr>
              <a:t> lollipop </a:t>
            </a:r>
            <a:r>
              <a:rPr lang="en-GB" sz="2000" err="1">
                <a:latin typeface="Consolas" panose="020B0609020204030204" pitchFamily="49" charset="0"/>
              </a:rPr>
              <a:t>olivia</a:t>
            </a:r>
            <a:r>
              <a:rPr lang="en-GB" sz="2000">
                <a:latin typeface="Consolas" panose="020B0609020204030204" pitchFamily="49" charset="0"/>
              </a:rPr>
              <a:t> cancer </a:t>
            </a:r>
            <a:r>
              <a:rPr lang="en-GB" sz="2000" err="1">
                <a:latin typeface="Consolas" panose="020B0609020204030204" pitchFamily="49" charset="0"/>
              </a:rPr>
              <a:t>camila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qwertyuiop</a:t>
            </a:r>
            <a:r>
              <a:rPr lang="en-GB" sz="2000">
                <a:latin typeface="Consolas" panose="020B0609020204030204" pitchFamily="49" charset="0"/>
              </a:rPr>
              <a:t> superstar </a:t>
            </a:r>
            <a:r>
              <a:rPr lang="en-GB" sz="2000" err="1">
                <a:latin typeface="Consolas" panose="020B0609020204030204" pitchFamily="49" charset="0"/>
              </a:rPr>
              <a:t>harrypotter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ihateyou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charles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monique</a:t>
            </a:r>
            <a:r>
              <a:rPr lang="en-GB" sz="2000">
                <a:latin typeface="Consolas" panose="020B0609020204030204" pitchFamily="49" charset="0"/>
              </a:rPr>
              <a:t> midnight </a:t>
            </a:r>
            <a:r>
              <a:rPr lang="en-GB" sz="2000" err="1">
                <a:latin typeface="Consolas" panose="020B0609020204030204" pitchFamily="49" charset="0"/>
              </a:rPr>
              <a:t>vincent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christine</a:t>
            </a:r>
            <a:r>
              <a:rPr lang="en-GB" sz="2000">
                <a:latin typeface="Consolas" panose="020B0609020204030204" pitchFamily="49" charset="0"/>
              </a:rPr>
              <a:t> apples </a:t>
            </a:r>
            <a:r>
              <a:rPr lang="en-GB" sz="2000" err="1">
                <a:latin typeface="Consolas" panose="020B0609020204030204" pitchFamily="49" charset="0"/>
              </a:rPr>
              <a:t>scorpio</a:t>
            </a:r>
            <a:r>
              <a:rPr lang="en-GB" sz="2000">
                <a:latin typeface="Consolas" panose="020B0609020204030204" pitchFamily="49" charset="0"/>
              </a:rPr>
              <a:t> jordan23 </a:t>
            </a:r>
            <a:r>
              <a:rPr lang="en-GB" sz="2000" err="1">
                <a:latin typeface="Consolas" panose="020B0609020204030204" pitchFamily="49" charset="0"/>
              </a:rPr>
              <a:t>lorena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andreea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mercedes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katherine</a:t>
            </a:r>
            <a:r>
              <a:rPr lang="en-GB" sz="2000">
                <a:latin typeface="Consolas" panose="020B0609020204030204" pitchFamily="49" charset="0"/>
              </a:rPr>
              <a:t> charmed </a:t>
            </a:r>
            <a:r>
              <a:rPr lang="en-GB" sz="2000" err="1">
                <a:latin typeface="Consolas" panose="020B0609020204030204" pitchFamily="49" charset="0"/>
              </a:rPr>
              <a:t>abigail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rafael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icecream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mexico</a:t>
            </a: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err="1">
                <a:latin typeface="Consolas" panose="020B0609020204030204" pitchFamily="49" charset="0"/>
              </a:rPr>
              <a:t>brianna</a:t>
            </a:r>
            <a:endParaRPr lang="en-GB" sz="2000">
              <a:latin typeface="Consolas" panose="020B060902020403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0A24D4-5C80-4AEB-AFBC-32C844937719}"/>
              </a:ext>
            </a:extLst>
          </p:cNvPr>
          <p:cNvSpPr/>
          <p:nvPr/>
        </p:nvSpPr>
        <p:spPr>
          <a:xfrm rot="21253352">
            <a:off x="-519796" y="-641981"/>
            <a:ext cx="7239789" cy="8556521"/>
          </a:xfrm>
          <a:prstGeom prst="rect">
            <a:avLst/>
          </a:prstGeom>
          <a:gradFill flip="none" rotWithShape="1">
            <a:gsLst>
              <a:gs pos="91000">
                <a:schemeClr val="accent1">
                  <a:lumMod val="5000"/>
                  <a:lumOff val="95000"/>
                  <a:alpha val="0"/>
                </a:schemeClr>
              </a:gs>
              <a:gs pos="1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A6A28F-D894-4CB2-9792-65A57A8F0679}"/>
              </a:ext>
            </a:extLst>
          </p:cNvPr>
          <p:cNvSpPr/>
          <p:nvPr/>
        </p:nvSpPr>
        <p:spPr>
          <a:xfrm rot="20935813">
            <a:off x="9262358" y="-700502"/>
            <a:ext cx="3716618" cy="7810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5056">
                <a:srgbClr val="FEFEFF">
                  <a:alpha val="92000"/>
                </a:srgbClr>
              </a:gs>
              <a:gs pos="23000">
                <a:srgbClr val="FCFDFE">
                  <a:alpha val="51000"/>
                </a:srgbClr>
              </a:gs>
              <a:gs pos="6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8DCE760-A1AD-437D-8C77-6BBFC269FBFD}"/>
              </a:ext>
            </a:extLst>
          </p:cNvPr>
          <p:cNvSpPr txBox="1">
            <a:spLocks/>
          </p:cNvSpPr>
          <p:nvPr/>
        </p:nvSpPr>
        <p:spPr>
          <a:xfrm>
            <a:off x="265491" y="351968"/>
            <a:ext cx="2980629" cy="667533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vert="horz" wrap="square" lIns="155448" tIns="155448" rIns="155448" bIns="155448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RockYou</a:t>
            </a: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alphaModFix amt="12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FD1DFD67-A858-4A9C-FFDF-C49BABF00E95}"/>
              </a:ext>
            </a:extLst>
          </p:cNvPr>
          <p:cNvSpPr txBox="1">
            <a:spLocks/>
          </p:cNvSpPr>
          <p:nvPr/>
        </p:nvSpPr>
        <p:spPr>
          <a:xfrm>
            <a:off x="265491" y="351968"/>
            <a:ext cx="2980629" cy="667533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vert="horz" wrap="square" lIns="155448" tIns="155448" rIns="155448" bIns="155448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RockYou</a:t>
            </a: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9867BC-77B9-7AE7-F73E-87E827771C2E}"/>
              </a:ext>
            </a:extLst>
          </p:cNvPr>
          <p:cNvGrpSpPr/>
          <p:nvPr/>
        </p:nvGrpSpPr>
        <p:grpSpPr>
          <a:xfrm>
            <a:off x="1853602" y="2004148"/>
            <a:ext cx="8820076" cy="2822974"/>
            <a:chOff x="1965362" y="3082418"/>
            <a:chExt cx="8820076" cy="22374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A012468-E7FE-7A2B-613F-A44A99BDCE17}"/>
                </a:ext>
              </a:extLst>
            </p:cNvPr>
            <p:cNvGrpSpPr/>
            <p:nvPr/>
          </p:nvGrpSpPr>
          <p:grpSpPr>
            <a:xfrm>
              <a:off x="1965362" y="3082418"/>
              <a:ext cx="8820076" cy="2237463"/>
              <a:chOff x="3149002" y="3703320"/>
              <a:chExt cx="8820076" cy="223746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21C5108-FFC3-E96B-46C9-A186AE5ABA28}"/>
                  </a:ext>
                </a:extLst>
              </p:cNvPr>
              <p:cNvSpPr/>
              <p:nvPr/>
            </p:nvSpPr>
            <p:spPr>
              <a:xfrm>
                <a:off x="3149002" y="3703320"/>
                <a:ext cx="4410038" cy="223746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5056">
                    <a:srgbClr val="FEFEFF">
                      <a:alpha val="92000"/>
                    </a:srgbClr>
                  </a:gs>
                  <a:gs pos="23000">
                    <a:srgbClr val="FCFDFE">
                      <a:alpha val="51000"/>
                    </a:srgbClr>
                  </a:gs>
                  <a:gs pos="69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907D20-9FEC-DB40-9E8D-D18BEC27AF76}"/>
                  </a:ext>
                </a:extLst>
              </p:cNvPr>
              <p:cNvSpPr/>
              <p:nvPr/>
            </p:nvSpPr>
            <p:spPr>
              <a:xfrm rot="10800000">
                <a:off x="7559040" y="3703320"/>
                <a:ext cx="4410038" cy="223746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5056">
                    <a:srgbClr val="FEFEFF">
                      <a:alpha val="92000"/>
                    </a:srgbClr>
                  </a:gs>
                  <a:gs pos="23000">
                    <a:srgbClr val="FCFDFE">
                      <a:alpha val="51000"/>
                    </a:srgbClr>
                  </a:gs>
                  <a:gs pos="69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9806A1-942F-5AD0-4B68-C51811BEF1DF}"/>
                </a:ext>
              </a:extLst>
            </p:cNvPr>
            <p:cNvSpPr txBox="1"/>
            <p:nvPr/>
          </p:nvSpPr>
          <p:spPr>
            <a:xfrm>
              <a:off x="4262073" y="3120031"/>
              <a:ext cx="4410038" cy="2193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4000">
                  <a:latin typeface="Neusa Next Pro Condensed" pitchFamily="2" charset="77"/>
                </a:rPr>
                <a:t>SQL injection attack</a:t>
              </a:r>
            </a:p>
            <a:p>
              <a:pPr>
                <a:lnSpc>
                  <a:spcPct val="150000"/>
                </a:lnSpc>
              </a:pPr>
              <a:r>
                <a:rPr lang="en-GB" sz="4000">
                  <a:latin typeface="Neusa Next Pro Condensed" pitchFamily="2" charset="77"/>
                </a:rPr>
                <a:t>32 million passwords</a:t>
              </a:r>
            </a:p>
            <a:p>
              <a:pPr>
                <a:lnSpc>
                  <a:spcPct val="150000"/>
                </a:lnSpc>
              </a:pPr>
              <a:r>
                <a:rPr lang="en-GB" sz="4000">
                  <a:latin typeface="Neusa Next Pro Condensed" pitchFamily="2" charset="77"/>
                </a:rPr>
                <a:t>Stored in the clear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33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151DFF323EAC4E894EEF96464BFCEF" ma:contentTypeVersion="8" ma:contentTypeDescription="Create a new document." ma:contentTypeScope="" ma:versionID="385d6d6e25d1b92afb9e229de2d4b77b">
  <xsd:schema xmlns:xsd="http://www.w3.org/2001/XMLSchema" xmlns:xs="http://www.w3.org/2001/XMLSchema" xmlns:p="http://schemas.microsoft.com/office/2006/metadata/properties" xmlns:ns2="3d142a3f-dc78-4238-a7c2-a8987602cce7" xmlns:ns3="ebec86c6-56a5-47d7-813e-3480f1539e60" targetNamespace="http://schemas.microsoft.com/office/2006/metadata/properties" ma:root="true" ma:fieldsID="be9475512020c504e974c7bce59f8a4e" ns2:_="" ns3:_="">
    <xsd:import namespace="3d142a3f-dc78-4238-a7c2-a8987602cce7"/>
    <xsd:import namespace="ebec86c6-56a5-47d7-813e-3480f1539e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142a3f-dc78-4238-a7c2-a8987602cc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ec86c6-56a5-47d7-813e-3480f1539e6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42B375D-B933-420F-AA5E-DC30FF0DD4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8DDEEB-3DEA-43BC-A1DB-C61FA1E0E102}">
  <ds:schemaRefs>
    <ds:schemaRef ds:uri="3d142a3f-dc78-4238-a7c2-a8987602cce7"/>
    <ds:schemaRef ds:uri="ebec86c6-56a5-47d7-813e-3480f1539e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8D671FF-B0A8-4BC5-A2A2-A5E54EFB2262}">
  <ds:schemaRefs>
    <ds:schemaRef ds:uri="http://schemas.microsoft.com/office/2006/metadata/properties"/>
    <ds:schemaRef ds:uri="http://www.w3.org/XML/1998/namespace"/>
    <ds:schemaRef ds:uri="http://purl.org/dc/dcmitype/"/>
    <ds:schemaRef ds:uri="ebec86c6-56a5-47d7-813e-3480f1539e60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d142a3f-dc78-4238-a7c2-a8987602cce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5292</Words>
  <Application>Microsoft Office PowerPoint</Application>
  <PresentationFormat>Widescreen</PresentationFormat>
  <Paragraphs>959</Paragraphs>
  <Slides>44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63" baseType="lpstr">
      <vt:lpstr>Arial</vt:lpstr>
      <vt:lpstr>Arial Narrow</vt:lpstr>
      <vt:lpstr>Calibri</vt:lpstr>
      <vt:lpstr>Calibri Light</vt:lpstr>
      <vt:lpstr>Consolas</vt:lpstr>
      <vt:lpstr>MS Shell Dlg 2</vt:lpstr>
      <vt:lpstr>Neusa Next Condensed</vt:lpstr>
      <vt:lpstr>Neusa Next Pro</vt:lpstr>
      <vt:lpstr>Neusa Next Pro Condensed</vt:lpstr>
      <vt:lpstr>News Gothic MT</vt:lpstr>
      <vt:lpstr>Poppins</vt:lpstr>
      <vt:lpstr>Poppins Black</vt:lpstr>
      <vt:lpstr>Poppins ExtraBold</vt:lpstr>
      <vt:lpstr>Proxima Nova</vt:lpstr>
      <vt:lpstr>Segoe UI Light</vt:lpstr>
      <vt:lpstr>Segoe UI Semibold</vt:lpstr>
      <vt:lpstr>Times New Roman</vt:lpstr>
      <vt:lpstr>Wingdings</vt:lpstr>
      <vt:lpstr>Office Theme</vt:lpstr>
      <vt:lpstr>Three Not So Random Words Passwords vs Passphrases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Zipfian Passwords</vt:lpstr>
      <vt:lpstr>Zipfian Passwords</vt:lpstr>
      <vt:lpstr>Password Attacks</vt:lpstr>
      <vt:lpstr>F5 SIRT Incidents 2021</vt:lpstr>
      <vt:lpstr>2021 Credential Stuffing Report</vt:lpstr>
      <vt:lpstr>2021 Credential Stuffing Report</vt:lpstr>
      <vt:lpstr>2021 Credential Stuffing Report</vt:lpstr>
      <vt:lpstr>2022 Application Protection Report</vt:lpstr>
      <vt:lpstr>Complex Passwords?</vt:lpstr>
      <vt:lpstr>Complex Passwords?</vt:lpstr>
      <vt:lpstr>Passwords vs Passphrases</vt:lpstr>
      <vt:lpstr>Passwords vs Passphrases</vt:lpstr>
      <vt:lpstr>What about Zipf’s Law?</vt:lpstr>
      <vt:lpstr>Password Hashing</vt:lpstr>
      <vt:lpstr>2021 Credential Stuffing Report</vt:lpstr>
      <vt:lpstr>Password Cracking</vt:lpstr>
      <vt:lpstr>Password Cracking</vt:lpstr>
      <vt:lpstr>Passphrase Cracking</vt:lpstr>
      <vt:lpstr>Passphrase Cracking</vt:lpstr>
      <vt:lpstr>Passphrase Cracking</vt:lpstr>
      <vt:lpstr>Passphrase Cracking</vt:lpstr>
      <vt:lpstr>Real World Attacks</vt:lpstr>
      <vt:lpstr>2021 Credential Stuffing Report</vt:lpstr>
      <vt:lpstr>2021 Credential Stuffing Report</vt:lpstr>
      <vt:lpstr>Attacker Use of Stolen Credentials</vt:lpstr>
      <vt:lpstr>Attacker Use of Stolen Credentials</vt:lpstr>
      <vt:lpstr>Attacker Use of Stolen Credentials</vt:lpstr>
      <vt:lpstr>Attacker Use of Stolen Credentials</vt:lpstr>
      <vt:lpstr>Customer Attack Story</vt:lpstr>
      <vt:lpstr>Customer Attack Story</vt:lpstr>
      <vt:lpstr>Customer Attack Story</vt:lpstr>
      <vt:lpstr>What Have We Learned?</vt:lpstr>
      <vt:lpstr>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Warburton</dc:creator>
  <cp:lastModifiedBy>David Warburton</cp:lastModifiedBy>
  <cp:revision>1</cp:revision>
  <dcterms:created xsi:type="dcterms:W3CDTF">2020-08-11T08:52:59Z</dcterms:created>
  <dcterms:modified xsi:type="dcterms:W3CDTF">2022-05-20T10:35:33Z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0x01010058151DFF323EAC4E894EEF96464BFCEF</vt:lpwstr>
  </property>
</Properties>
</file>